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7.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D9478-62AA-4050-BEDA-E2EDF91465F6}" v="47" dt="2025-11-19T14:35:11.6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23B915-C764-4BBB-8CEC-93446B1B0D6E}"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D2EC4FDC-C4D7-4020-8F85-B4A55909C1E7}">
      <dgm:prSet/>
      <dgm:spPr/>
      <dgm:t>
        <a:bodyPr/>
        <a:lstStyle/>
        <a:p>
          <a:r>
            <a:rPr lang="en-US" dirty="0"/>
            <a:t>What do we need on table:</a:t>
          </a:r>
        </a:p>
      </dgm:t>
    </dgm:pt>
    <dgm:pt modelId="{41072872-03EB-4AA1-A9C7-B893F0D76465}" type="parTrans" cxnId="{0A400178-C688-48F0-AFBA-77F2438E49F3}">
      <dgm:prSet/>
      <dgm:spPr/>
      <dgm:t>
        <a:bodyPr/>
        <a:lstStyle/>
        <a:p>
          <a:endParaRPr lang="en-US"/>
        </a:p>
      </dgm:t>
    </dgm:pt>
    <dgm:pt modelId="{112C1D94-A144-456B-8C87-D196373C7B5A}" type="sibTrans" cxnId="{0A400178-C688-48F0-AFBA-77F2438E49F3}">
      <dgm:prSet/>
      <dgm:spPr/>
      <dgm:t>
        <a:bodyPr/>
        <a:lstStyle/>
        <a:p>
          <a:endParaRPr lang="en-US"/>
        </a:p>
      </dgm:t>
    </dgm:pt>
    <dgm:pt modelId="{EAFA3BE8-A18A-4A73-99E9-D8F42CDF110D}">
      <dgm:prSet/>
      <dgm:spPr/>
      <dgm:t>
        <a:bodyPr/>
        <a:lstStyle/>
        <a:p>
          <a:r>
            <a:rPr lang="en-US"/>
            <a:t>Downloading and unarchiving </a:t>
          </a:r>
          <a:r>
            <a:rPr lang="en-US" b="1"/>
            <a:t>Carla 0.9.16(UE4)</a:t>
          </a:r>
          <a:endParaRPr lang="en-US"/>
        </a:p>
      </dgm:t>
    </dgm:pt>
    <dgm:pt modelId="{E5362E25-CC5B-478A-8432-999C430FC678}" type="parTrans" cxnId="{966B93D5-85CA-477C-B606-E75EE9FD6610}">
      <dgm:prSet/>
      <dgm:spPr/>
      <dgm:t>
        <a:bodyPr/>
        <a:lstStyle/>
        <a:p>
          <a:endParaRPr lang="en-US"/>
        </a:p>
      </dgm:t>
    </dgm:pt>
    <dgm:pt modelId="{5E5732E7-B4C2-42C1-99BA-B4C644A89A17}" type="sibTrans" cxnId="{966B93D5-85CA-477C-B606-E75EE9FD6610}">
      <dgm:prSet/>
      <dgm:spPr/>
      <dgm:t>
        <a:bodyPr/>
        <a:lstStyle/>
        <a:p>
          <a:endParaRPr lang="en-US"/>
        </a:p>
      </dgm:t>
    </dgm:pt>
    <dgm:pt modelId="{501EEE18-9C74-4F82-B29C-3E6C81FF2970}">
      <dgm:prSet/>
      <dgm:spPr/>
      <dgm:t>
        <a:bodyPr/>
        <a:lstStyle/>
        <a:p>
          <a:r>
            <a:rPr lang="en-GB"/>
            <a:t>Installing </a:t>
          </a:r>
          <a:r>
            <a:rPr lang="en-GB" b="1"/>
            <a:t>Python v3.12</a:t>
          </a:r>
          <a:endParaRPr lang="en-US"/>
        </a:p>
      </dgm:t>
    </dgm:pt>
    <dgm:pt modelId="{7916BF26-FC9F-440F-BB53-8612444F66B4}" type="parTrans" cxnId="{9180DD5A-F1C3-4EB4-B1CA-7E23616A264D}">
      <dgm:prSet/>
      <dgm:spPr/>
      <dgm:t>
        <a:bodyPr/>
        <a:lstStyle/>
        <a:p>
          <a:endParaRPr lang="en-US"/>
        </a:p>
      </dgm:t>
    </dgm:pt>
    <dgm:pt modelId="{C75B8B04-1F3F-428D-973E-41009EFEC05A}" type="sibTrans" cxnId="{9180DD5A-F1C3-4EB4-B1CA-7E23616A264D}">
      <dgm:prSet/>
      <dgm:spPr/>
      <dgm:t>
        <a:bodyPr/>
        <a:lstStyle/>
        <a:p>
          <a:endParaRPr lang="en-US"/>
        </a:p>
      </dgm:t>
    </dgm:pt>
    <dgm:pt modelId="{B05C15FE-5F5D-431C-92B9-590D8675051A}">
      <dgm:prSet/>
      <dgm:spPr/>
      <dgm:t>
        <a:bodyPr/>
        <a:lstStyle/>
        <a:p>
          <a:r>
            <a:rPr lang="en-GB"/>
            <a:t>Installing </a:t>
          </a:r>
          <a:r>
            <a:rPr lang="en-GB" b="1"/>
            <a:t>Pycharm IDE</a:t>
          </a:r>
          <a:endParaRPr lang="en-US"/>
        </a:p>
      </dgm:t>
    </dgm:pt>
    <dgm:pt modelId="{119A4924-A6BD-44C1-AFF8-70257C7FDD58}" type="parTrans" cxnId="{5873E9AA-D34A-4C4E-9AA2-BBB299337471}">
      <dgm:prSet/>
      <dgm:spPr/>
      <dgm:t>
        <a:bodyPr/>
        <a:lstStyle/>
        <a:p>
          <a:endParaRPr lang="en-US"/>
        </a:p>
      </dgm:t>
    </dgm:pt>
    <dgm:pt modelId="{08828A4C-AA98-4C17-8B36-78A0E4ECCF38}" type="sibTrans" cxnId="{5873E9AA-D34A-4C4E-9AA2-BBB299337471}">
      <dgm:prSet/>
      <dgm:spPr/>
      <dgm:t>
        <a:bodyPr/>
        <a:lstStyle/>
        <a:p>
          <a:endParaRPr lang="en-US"/>
        </a:p>
      </dgm:t>
    </dgm:pt>
    <dgm:pt modelId="{20270D2B-110F-4D37-B16B-B1313E3AE149}" type="pres">
      <dgm:prSet presAssocID="{5323B915-C764-4BBB-8CEC-93446B1B0D6E}" presName="vert0" presStyleCnt="0">
        <dgm:presLayoutVars>
          <dgm:dir/>
          <dgm:animOne val="branch"/>
          <dgm:animLvl val="lvl"/>
        </dgm:presLayoutVars>
      </dgm:prSet>
      <dgm:spPr/>
    </dgm:pt>
    <dgm:pt modelId="{EA64350E-75BF-43FF-870E-F08378ABFA1B}" type="pres">
      <dgm:prSet presAssocID="{D2EC4FDC-C4D7-4020-8F85-B4A55909C1E7}" presName="thickLine" presStyleLbl="alignNode1" presStyleIdx="0" presStyleCnt="1"/>
      <dgm:spPr/>
    </dgm:pt>
    <dgm:pt modelId="{8DD25F46-BBEE-4832-8513-DB4CFA0303A0}" type="pres">
      <dgm:prSet presAssocID="{D2EC4FDC-C4D7-4020-8F85-B4A55909C1E7}" presName="horz1" presStyleCnt="0"/>
      <dgm:spPr/>
    </dgm:pt>
    <dgm:pt modelId="{32DBAF28-AB5E-48FB-9630-626D2781589F}" type="pres">
      <dgm:prSet presAssocID="{D2EC4FDC-C4D7-4020-8F85-B4A55909C1E7}" presName="tx1" presStyleLbl="revTx" presStyleIdx="0" presStyleCnt="4" custScaleX="125320"/>
      <dgm:spPr/>
    </dgm:pt>
    <dgm:pt modelId="{1714F26F-37D5-4190-970D-455B6A7679E4}" type="pres">
      <dgm:prSet presAssocID="{D2EC4FDC-C4D7-4020-8F85-B4A55909C1E7}" presName="vert1" presStyleCnt="0"/>
      <dgm:spPr/>
    </dgm:pt>
    <dgm:pt modelId="{9A411E50-43A6-4301-9B0D-E8C02DF68AE2}" type="pres">
      <dgm:prSet presAssocID="{EAFA3BE8-A18A-4A73-99E9-D8F42CDF110D}" presName="vertSpace2a" presStyleCnt="0"/>
      <dgm:spPr/>
    </dgm:pt>
    <dgm:pt modelId="{F7DCE001-588B-40A5-822A-B2E9E010E660}" type="pres">
      <dgm:prSet presAssocID="{EAFA3BE8-A18A-4A73-99E9-D8F42CDF110D}" presName="horz2" presStyleCnt="0"/>
      <dgm:spPr/>
    </dgm:pt>
    <dgm:pt modelId="{9843597C-571A-426C-B0A1-FDB76DBECA3B}" type="pres">
      <dgm:prSet presAssocID="{EAFA3BE8-A18A-4A73-99E9-D8F42CDF110D}" presName="horzSpace2" presStyleCnt="0"/>
      <dgm:spPr/>
    </dgm:pt>
    <dgm:pt modelId="{411D4DD6-3553-4718-8007-92F3891D3441}" type="pres">
      <dgm:prSet presAssocID="{EAFA3BE8-A18A-4A73-99E9-D8F42CDF110D}" presName="tx2" presStyleLbl="revTx" presStyleIdx="1" presStyleCnt="4"/>
      <dgm:spPr/>
    </dgm:pt>
    <dgm:pt modelId="{A2064DA0-C4B6-4E25-9F19-1205FF8BD96B}" type="pres">
      <dgm:prSet presAssocID="{EAFA3BE8-A18A-4A73-99E9-D8F42CDF110D}" presName="vert2" presStyleCnt="0"/>
      <dgm:spPr/>
    </dgm:pt>
    <dgm:pt modelId="{95BE2238-5328-4C87-A5D4-EE21EB5B26D6}" type="pres">
      <dgm:prSet presAssocID="{EAFA3BE8-A18A-4A73-99E9-D8F42CDF110D}" presName="thinLine2b" presStyleLbl="callout" presStyleIdx="0" presStyleCnt="3"/>
      <dgm:spPr/>
    </dgm:pt>
    <dgm:pt modelId="{407AE1B5-86B0-4876-B18E-0FF1F3D11C1E}" type="pres">
      <dgm:prSet presAssocID="{EAFA3BE8-A18A-4A73-99E9-D8F42CDF110D}" presName="vertSpace2b" presStyleCnt="0"/>
      <dgm:spPr/>
    </dgm:pt>
    <dgm:pt modelId="{5F028AE8-ABA3-4D04-A668-A25D906A218D}" type="pres">
      <dgm:prSet presAssocID="{501EEE18-9C74-4F82-B29C-3E6C81FF2970}" presName="horz2" presStyleCnt="0"/>
      <dgm:spPr/>
    </dgm:pt>
    <dgm:pt modelId="{0579CB49-4279-44C3-B0C3-3AD60014A786}" type="pres">
      <dgm:prSet presAssocID="{501EEE18-9C74-4F82-B29C-3E6C81FF2970}" presName="horzSpace2" presStyleCnt="0"/>
      <dgm:spPr/>
    </dgm:pt>
    <dgm:pt modelId="{2D6FC340-6881-49BE-AF08-179D398BF8E2}" type="pres">
      <dgm:prSet presAssocID="{501EEE18-9C74-4F82-B29C-3E6C81FF2970}" presName="tx2" presStyleLbl="revTx" presStyleIdx="2" presStyleCnt="4"/>
      <dgm:spPr/>
    </dgm:pt>
    <dgm:pt modelId="{3D2E49CC-5F32-4A63-96B4-A455286D522D}" type="pres">
      <dgm:prSet presAssocID="{501EEE18-9C74-4F82-B29C-3E6C81FF2970}" presName="vert2" presStyleCnt="0"/>
      <dgm:spPr/>
    </dgm:pt>
    <dgm:pt modelId="{576FE562-18F4-4625-AA3D-75C7D5BF43FA}" type="pres">
      <dgm:prSet presAssocID="{501EEE18-9C74-4F82-B29C-3E6C81FF2970}" presName="thinLine2b" presStyleLbl="callout" presStyleIdx="1" presStyleCnt="3"/>
      <dgm:spPr/>
    </dgm:pt>
    <dgm:pt modelId="{42DB3461-88B0-4512-8279-FC792D0F3CD1}" type="pres">
      <dgm:prSet presAssocID="{501EEE18-9C74-4F82-B29C-3E6C81FF2970}" presName="vertSpace2b" presStyleCnt="0"/>
      <dgm:spPr/>
    </dgm:pt>
    <dgm:pt modelId="{74CF2E84-655E-4DB5-94DC-8E72A06B7E25}" type="pres">
      <dgm:prSet presAssocID="{B05C15FE-5F5D-431C-92B9-590D8675051A}" presName="horz2" presStyleCnt="0"/>
      <dgm:spPr/>
    </dgm:pt>
    <dgm:pt modelId="{60631112-CAA1-4E38-A6ED-71D5E4BF633C}" type="pres">
      <dgm:prSet presAssocID="{B05C15FE-5F5D-431C-92B9-590D8675051A}" presName="horzSpace2" presStyleCnt="0"/>
      <dgm:spPr/>
    </dgm:pt>
    <dgm:pt modelId="{15ACE0E9-CFE2-48AB-9136-322B53D68DB2}" type="pres">
      <dgm:prSet presAssocID="{B05C15FE-5F5D-431C-92B9-590D8675051A}" presName="tx2" presStyleLbl="revTx" presStyleIdx="3" presStyleCnt="4"/>
      <dgm:spPr/>
    </dgm:pt>
    <dgm:pt modelId="{A3060079-1158-4226-A341-BF76835A7D0D}" type="pres">
      <dgm:prSet presAssocID="{B05C15FE-5F5D-431C-92B9-590D8675051A}" presName="vert2" presStyleCnt="0"/>
      <dgm:spPr/>
    </dgm:pt>
    <dgm:pt modelId="{3FEEA539-6121-4947-A1CF-DE97A7C653F0}" type="pres">
      <dgm:prSet presAssocID="{B05C15FE-5F5D-431C-92B9-590D8675051A}" presName="thinLine2b" presStyleLbl="callout" presStyleIdx="2" presStyleCnt="3"/>
      <dgm:spPr/>
    </dgm:pt>
    <dgm:pt modelId="{695BBFC6-5532-4666-8A30-3BBE097A961F}" type="pres">
      <dgm:prSet presAssocID="{B05C15FE-5F5D-431C-92B9-590D8675051A}" presName="vertSpace2b" presStyleCnt="0"/>
      <dgm:spPr/>
    </dgm:pt>
  </dgm:ptLst>
  <dgm:cxnLst>
    <dgm:cxn modelId="{CF54D113-24E5-48A1-AF80-11F064FA53C8}" type="presOf" srcId="{B05C15FE-5F5D-431C-92B9-590D8675051A}" destId="{15ACE0E9-CFE2-48AB-9136-322B53D68DB2}" srcOrd="0" destOrd="0" presId="urn:microsoft.com/office/officeart/2008/layout/LinedList"/>
    <dgm:cxn modelId="{83720F71-B991-4EB5-8A5E-F1684B50FA2C}" type="presOf" srcId="{EAFA3BE8-A18A-4A73-99E9-D8F42CDF110D}" destId="{411D4DD6-3553-4718-8007-92F3891D3441}" srcOrd="0" destOrd="0" presId="urn:microsoft.com/office/officeart/2008/layout/LinedList"/>
    <dgm:cxn modelId="{0A400178-C688-48F0-AFBA-77F2438E49F3}" srcId="{5323B915-C764-4BBB-8CEC-93446B1B0D6E}" destId="{D2EC4FDC-C4D7-4020-8F85-B4A55909C1E7}" srcOrd="0" destOrd="0" parTransId="{41072872-03EB-4AA1-A9C7-B893F0D76465}" sibTransId="{112C1D94-A144-456B-8C87-D196373C7B5A}"/>
    <dgm:cxn modelId="{9180DD5A-F1C3-4EB4-B1CA-7E23616A264D}" srcId="{D2EC4FDC-C4D7-4020-8F85-B4A55909C1E7}" destId="{501EEE18-9C74-4F82-B29C-3E6C81FF2970}" srcOrd="1" destOrd="0" parTransId="{7916BF26-FC9F-440F-BB53-8612444F66B4}" sibTransId="{C75B8B04-1F3F-428D-973E-41009EFEC05A}"/>
    <dgm:cxn modelId="{5873E9AA-D34A-4C4E-9AA2-BBB299337471}" srcId="{D2EC4FDC-C4D7-4020-8F85-B4A55909C1E7}" destId="{B05C15FE-5F5D-431C-92B9-590D8675051A}" srcOrd="2" destOrd="0" parTransId="{119A4924-A6BD-44C1-AFF8-70257C7FDD58}" sibTransId="{08828A4C-AA98-4C17-8B36-78A0E4ECCF38}"/>
    <dgm:cxn modelId="{21A45EC1-7ABE-4F35-B410-633877D43EB1}" type="presOf" srcId="{501EEE18-9C74-4F82-B29C-3E6C81FF2970}" destId="{2D6FC340-6881-49BE-AF08-179D398BF8E2}" srcOrd="0" destOrd="0" presId="urn:microsoft.com/office/officeart/2008/layout/LinedList"/>
    <dgm:cxn modelId="{966B93D5-85CA-477C-B606-E75EE9FD6610}" srcId="{D2EC4FDC-C4D7-4020-8F85-B4A55909C1E7}" destId="{EAFA3BE8-A18A-4A73-99E9-D8F42CDF110D}" srcOrd="0" destOrd="0" parTransId="{E5362E25-CC5B-478A-8432-999C430FC678}" sibTransId="{5E5732E7-B4C2-42C1-99BA-B4C644A89A17}"/>
    <dgm:cxn modelId="{92E9ABEE-8FDA-4391-A556-BBBE7C11260B}" type="presOf" srcId="{5323B915-C764-4BBB-8CEC-93446B1B0D6E}" destId="{20270D2B-110F-4D37-B16B-B1313E3AE149}" srcOrd="0" destOrd="0" presId="urn:microsoft.com/office/officeart/2008/layout/LinedList"/>
    <dgm:cxn modelId="{E9194BFF-BFD2-42A6-A4E0-8DCB9A7BFCB4}" type="presOf" srcId="{D2EC4FDC-C4D7-4020-8F85-B4A55909C1E7}" destId="{32DBAF28-AB5E-48FB-9630-626D2781589F}" srcOrd="0" destOrd="0" presId="urn:microsoft.com/office/officeart/2008/layout/LinedList"/>
    <dgm:cxn modelId="{D2EDA569-0965-4CFB-B502-FFB66AA67F88}" type="presParOf" srcId="{20270D2B-110F-4D37-B16B-B1313E3AE149}" destId="{EA64350E-75BF-43FF-870E-F08378ABFA1B}" srcOrd="0" destOrd="0" presId="urn:microsoft.com/office/officeart/2008/layout/LinedList"/>
    <dgm:cxn modelId="{60B3D612-E010-450B-87E2-2F4C721B2BBE}" type="presParOf" srcId="{20270D2B-110F-4D37-B16B-B1313E3AE149}" destId="{8DD25F46-BBEE-4832-8513-DB4CFA0303A0}" srcOrd="1" destOrd="0" presId="urn:microsoft.com/office/officeart/2008/layout/LinedList"/>
    <dgm:cxn modelId="{14FF716A-87E3-4202-BFE5-CE2B219ABE68}" type="presParOf" srcId="{8DD25F46-BBEE-4832-8513-DB4CFA0303A0}" destId="{32DBAF28-AB5E-48FB-9630-626D2781589F}" srcOrd="0" destOrd="0" presId="urn:microsoft.com/office/officeart/2008/layout/LinedList"/>
    <dgm:cxn modelId="{635E8BEF-2985-4F39-BB3E-69DD44E41F5A}" type="presParOf" srcId="{8DD25F46-BBEE-4832-8513-DB4CFA0303A0}" destId="{1714F26F-37D5-4190-970D-455B6A7679E4}" srcOrd="1" destOrd="0" presId="urn:microsoft.com/office/officeart/2008/layout/LinedList"/>
    <dgm:cxn modelId="{7F4F636B-B039-4234-8115-2EDAA72C30E2}" type="presParOf" srcId="{1714F26F-37D5-4190-970D-455B6A7679E4}" destId="{9A411E50-43A6-4301-9B0D-E8C02DF68AE2}" srcOrd="0" destOrd="0" presId="urn:microsoft.com/office/officeart/2008/layout/LinedList"/>
    <dgm:cxn modelId="{6E7C1E5D-C473-431A-AC4A-3552E3E0F4DF}" type="presParOf" srcId="{1714F26F-37D5-4190-970D-455B6A7679E4}" destId="{F7DCE001-588B-40A5-822A-B2E9E010E660}" srcOrd="1" destOrd="0" presId="urn:microsoft.com/office/officeart/2008/layout/LinedList"/>
    <dgm:cxn modelId="{42338481-7097-4ECB-B877-603A25F1D522}" type="presParOf" srcId="{F7DCE001-588B-40A5-822A-B2E9E010E660}" destId="{9843597C-571A-426C-B0A1-FDB76DBECA3B}" srcOrd="0" destOrd="0" presId="urn:microsoft.com/office/officeart/2008/layout/LinedList"/>
    <dgm:cxn modelId="{759B79C6-8B0A-4833-9441-908FBD9202EE}" type="presParOf" srcId="{F7DCE001-588B-40A5-822A-B2E9E010E660}" destId="{411D4DD6-3553-4718-8007-92F3891D3441}" srcOrd="1" destOrd="0" presId="urn:microsoft.com/office/officeart/2008/layout/LinedList"/>
    <dgm:cxn modelId="{6D153D6F-B462-4B4B-9DC7-F24CF00AC8E4}" type="presParOf" srcId="{F7DCE001-588B-40A5-822A-B2E9E010E660}" destId="{A2064DA0-C4B6-4E25-9F19-1205FF8BD96B}" srcOrd="2" destOrd="0" presId="urn:microsoft.com/office/officeart/2008/layout/LinedList"/>
    <dgm:cxn modelId="{C323EC09-34B6-42A1-93F7-C0843C9BE51E}" type="presParOf" srcId="{1714F26F-37D5-4190-970D-455B6A7679E4}" destId="{95BE2238-5328-4C87-A5D4-EE21EB5B26D6}" srcOrd="2" destOrd="0" presId="urn:microsoft.com/office/officeart/2008/layout/LinedList"/>
    <dgm:cxn modelId="{D661EE56-7A62-44A5-8691-11808E5BAF5E}" type="presParOf" srcId="{1714F26F-37D5-4190-970D-455B6A7679E4}" destId="{407AE1B5-86B0-4876-B18E-0FF1F3D11C1E}" srcOrd="3" destOrd="0" presId="urn:microsoft.com/office/officeart/2008/layout/LinedList"/>
    <dgm:cxn modelId="{37D795D3-472E-4F79-A188-5129B2D3C174}" type="presParOf" srcId="{1714F26F-37D5-4190-970D-455B6A7679E4}" destId="{5F028AE8-ABA3-4D04-A668-A25D906A218D}" srcOrd="4" destOrd="0" presId="urn:microsoft.com/office/officeart/2008/layout/LinedList"/>
    <dgm:cxn modelId="{CDFF943C-B71A-4AEC-AB9A-087DACFEFB30}" type="presParOf" srcId="{5F028AE8-ABA3-4D04-A668-A25D906A218D}" destId="{0579CB49-4279-44C3-B0C3-3AD60014A786}" srcOrd="0" destOrd="0" presId="urn:microsoft.com/office/officeart/2008/layout/LinedList"/>
    <dgm:cxn modelId="{538568F5-2E2C-479B-B5D5-4180EC4B9456}" type="presParOf" srcId="{5F028AE8-ABA3-4D04-A668-A25D906A218D}" destId="{2D6FC340-6881-49BE-AF08-179D398BF8E2}" srcOrd="1" destOrd="0" presId="urn:microsoft.com/office/officeart/2008/layout/LinedList"/>
    <dgm:cxn modelId="{2AFF18BB-B2D1-4612-86D3-20533E1A90A7}" type="presParOf" srcId="{5F028AE8-ABA3-4D04-A668-A25D906A218D}" destId="{3D2E49CC-5F32-4A63-96B4-A455286D522D}" srcOrd="2" destOrd="0" presId="urn:microsoft.com/office/officeart/2008/layout/LinedList"/>
    <dgm:cxn modelId="{DF38D3C3-D8A0-4480-908F-CFF693D0944C}" type="presParOf" srcId="{1714F26F-37D5-4190-970D-455B6A7679E4}" destId="{576FE562-18F4-4625-AA3D-75C7D5BF43FA}" srcOrd="5" destOrd="0" presId="urn:microsoft.com/office/officeart/2008/layout/LinedList"/>
    <dgm:cxn modelId="{573EE2A3-90A4-4BFA-AECF-3E82A24C26A9}" type="presParOf" srcId="{1714F26F-37D5-4190-970D-455B6A7679E4}" destId="{42DB3461-88B0-4512-8279-FC792D0F3CD1}" srcOrd="6" destOrd="0" presId="urn:microsoft.com/office/officeart/2008/layout/LinedList"/>
    <dgm:cxn modelId="{62B826C1-2C84-4254-8D16-5CA7282D9595}" type="presParOf" srcId="{1714F26F-37D5-4190-970D-455B6A7679E4}" destId="{74CF2E84-655E-4DB5-94DC-8E72A06B7E25}" srcOrd="7" destOrd="0" presId="urn:microsoft.com/office/officeart/2008/layout/LinedList"/>
    <dgm:cxn modelId="{EEF24154-2902-4575-87C1-110D858BDE70}" type="presParOf" srcId="{74CF2E84-655E-4DB5-94DC-8E72A06B7E25}" destId="{60631112-CAA1-4E38-A6ED-71D5E4BF633C}" srcOrd="0" destOrd="0" presId="urn:microsoft.com/office/officeart/2008/layout/LinedList"/>
    <dgm:cxn modelId="{B53C02C4-1BD2-45DB-9C6E-2553E2EFBC2A}" type="presParOf" srcId="{74CF2E84-655E-4DB5-94DC-8E72A06B7E25}" destId="{15ACE0E9-CFE2-48AB-9136-322B53D68DB2}" srcOrd="1" destOrd="0" presId="urn:microsoft.com/office/officeart/2008/layout/LinedList"/>
    <dgm:cxn modelId="{A77EC10B-F5D7-463B-83FE-8A0120C92D72}" type="presParOf" srcId="{74CF2E84-655E-4DB5-94DC-8E72A06B7E25}" destId="{A3060079-1158-4226-A341-BF76835A7D0D}" srcOrd="2" destOrd="0" presId="urn:microsoft.com/office/officeart/2008/layout/LinedList"/>
    <dgm:cxn modelId="{91A91E7C-337C-4402-9F3E-DF6E1DED3F8D}" type="presParOf" srcId="{1714F26F-37D5-4190-970D-455B6A7679E4}" destId="{3FEEA539-6121-4947-A1CF-DE97A7C653F0}" srcOrd="8" destOrd="0" presId="urn:microsoft.com/office/officeart/2008/layout/LinedList"/>
    <dgm:cxn modelId="{DC647538-0CBC-44C0-841D-3B7C977FB42E}" type="presParOf" srcId="{1714F26F-37D5-4190-970D-455B6A7679E4}" destId="{695BBFC6-5532-4666-8A30-3BBE097A961F}"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4350E-75BF-43FF-870E-F08378ABFA1B}">
      <dsp:nvSpPr>
        <dsp:cNvPr id="0" name=""/>
        <dsp:cNvSpPr/>
      </dsp:nvSpPr>
      <dsp:spPr>
        <a:xfrm>
          <a:off x="0" y="0"/>
          <a:ext cx="7059494"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2DBAF28-AB5E-48FB-9630-626D2781589F}">
      <dsp:nvSpPr>
        <dsp:cNvPr id="0" name=""/>
        <dsp:cNvSpPr/>
      </dsp:nvSpPr>
      <dsp:spPr>
        <a:xfrm>
          <a:off x="0" y="0"/>
          <a:ext cx="1682995" cy="528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What do we need on table:</a:t>
          </a:r>
        </a:p>
      </dsp:txBody>
      <dsp:txXfrm>
        <a:off x="0" y="0"/>
        <a:ext cx="1682995" cy="5288267"/>
      </dsp:txXfrm>
    </dsp:sp>
    <dsp:sp modelId="{411D4DD6-3553-4718-8007-92F3891D3441}">
      <dsp:nvSpPr>
        <dsp:cNvPr id="0" name=""/>
        <dsp:cNvSpPr/>
      </dsp:nvSpPr>
      <dsp:spPr>
        <a:xfrm>
          <a:off x="1783717" y="82629"/>
          <a:ext cx="5271111" cy="1652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Downloading and unarchiving </a:t>
          </a:r>
          <a:r>
            <a:rPr lang="en-US" sz="3300" b="1" kern="1200"/>
            <a:t>Carla 0.9.16(UE4)</a:t>
          </a:r>
          <a:endParaRPr lang="en-US" sz="3300" kern="1200"/>
        </a:p>
      </dsp:txBody>
      <dsp:txXfrm>
        <a:off x="1783717" y="82629"/>
        <a:ext cx="5271111" cy="1652583"/>
      </dsp:txXfrm>
    </dsp:sp>
    <dsp:sp modelId="{95BE2238-5328-4C87-A5D4-EE21EB5B26D6}">
      <dsp:nvSpPr>
        <dsp:cNvPr id="0" name=""/>
        <dsp:cNvSpPr/>
      </dsp:nvSpPr>
      <dsp:spPr>
        <a:xfrm>
          <a:off x="1682995" y="1735212"/>
          <a:ext cx="5371833"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2D6FC340-6881-49BE-AF08-179D398BF8E2}">
      <dsp:nvSpPr>
        <dsp:cNvPr id="0" name=""/>
        <dsp:cNvSpPr/>
      </dsp:nvSpPr>
      <dsp:spPr>
        <a:xfrm>
          <a:off x="1783717" y="1817841"/>
          <a:ext cx="5271111" cy="1652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GB" sz="3300" kern="1200"/>
            <a:t>Installing </a:t>
          </a:r>
          <a:r>
            <a:rPr lang="en-GB" sz="3300" b="1" kern="1200"/>
            <a:t>Python v3.12</a:t>
          </a:r>
          <a:endParaRPr lang="en-US" sz="3300" kern="1200"/>
        </a:p>
      </dsp:txBody>
      <dsp:txXfrm>
        <a:off x="1783717" y="1817841"/>
        <a:ext cx="5271111" cy="1652583"/>
      </dsp:txXfrm>
    </dsp:sp>
    <dsp:sp modelId="{576FE562-18F4-4625-AA3D-75C7D5BF43FA}">
      <dsp:nvSpPr>
        <dsp:cNvPr id="0" name=""/>
        <dsp:cNvSpPr/>
      </dsp:nvSpPr>
      <dsp:spPr>
        <a:xfrm>
          <a:off x="1682995" y="3470425"/>
          <a:ext cx="5371833"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15ACE0E9-CFE2-48AB-9136-322B53D68DB2}">
      <dsp:nvSpPr>
        <dsp:cNvPr id="0" name=""/>
        <dsp:cNvSpPr/>
      </dsp:nvSpPr>
      <dsp:spPr>
        <a:xfrm>
          <a:off x="1783717" y="3553054"/>
          <a:ext cx="5271111" cy="1652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GB" sz="3300" kern="1200"/>
            <a:t>Installing </a:t>
          </a:r>
          <a:r>
            <a:rPr lang="en-GB" sz="3300" b="1" kern="1200"/>
            <a:t>Pycharm IDE</a:t>
          </a:r>
          <a:endParaRPr lang="en-US" sz="3300" kern="1200"/>
        </a:p>
      </dsp:txBody>
      <dsp:txXfrm>
        <a:off x="1783717" y="3553054"/>
        <a:ext cx="5271111" cy="1652583"/>
      </dsp:txXfrm>
    </dsp:sp>
    <dsp:sp modelId="{3FEEA539-6121-4947-A1CF-DE97A7C653F0}">
      <dsp:nvSpPr>
        <dsp:cNvPr id="0" name=""/>
        <dsp:cNvSpPr/>
      </dsp:nvSpPr>
      <dsp:spPr>
        <a:xfrm>
          <a:off x="1682995" y="5205637"/>
          <a:ext cx="5371833"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12/2/2025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63885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12/2/2025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31011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12/2/2025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24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12/2/2025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02267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12/2/2025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240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12/2/2025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47697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12/2/2025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4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12/2/2025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3653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12/2/2025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53291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12/2/2025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59128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12/2/2025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800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12/2/2025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61046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23B887-0FE5-C568-9B1F-71339F9D49C0}"/>
              </a:ext>
            </a:extLst>
          </p:cNvPr>
          <p:cNvSpPr>
            <a:spLocks noGrp="1"/>
          </p:cNvSpPr>
          <p:nvPr>
            <p:ph type="ctrTitle"/>
          </p:nvPr>
        </p:nvSpPr>
        <p:spPr>
          <a:xfrm>
            <a:off x="1946564" y="1249217"/>
            <a:ext cx="8298873" cy="2258284"/>
          </a:xfrm>
        </p:spPr>
        <p:txBody>
          <a:bodyPr anchor="b">
            <a:normAutofit/>
          </a:bodyPr>
          <a:lstStyle/>
          <a:p>
            <a:pPr algn="ctr"/>
            <a:r>
              <a:rPr lang="en-US" sz="6600"/>
              <a:t>Lane Detection using CARLA simulator</a:t>
            </a:r>
            <a:endParaRPr lang="en-GB" sz="6600"/>
          </a:p>
        </p:txBody>
      </p:sp>
      <p:sp>
        <p:nvSpPr>
          <p:cNvPr id="3" name="Subtitle 2">
            <a:extLst>
              <a:ext uri="{FF2B5EF4-FFF2-40B4-BE49-F238E27FC236}">
                <a16:creationId xmlns:a16="http://schemas.microsoft.com/office/drawing/2014/main" id="{E0302B52-08BF-8809-E0F4-D023DB3D19DD}"/>
              </a:ext>
            </a:extLst>
          </p:cNvPr>
          <p:cNvSpPr>
            <a:spLocks noGrp="1"/>
          </p:cNvSpPr>
          <p:nvPr>
            <p:ph type="subTitle" idx="1"/>
          </p:nvPr>
        </p:nvSpPr>
        <p:spPr>
          <a:xfrm>
            <a:off x="1946564" y="4490100"/>
            <a:ext cx="8298873" cy="1282843"/>
          </a:xfrm>
        </p:spPr>
        <p:txBody>
          <a:bodyPr anchor="t">
            <a:normAutofit/>
          </a:bodyPr>
          <a:lstStyle/>
          <a:p>
            <a:pPr algn="ctr"/>
            <a:r>
              <a:rPr lang="en-US" sz="2400"/>
              <a:t>Makhmud Kamolov</a:t>
            </a:r>
            <a:endParaRPr lang="en-GB" sz="2400"/>
          </a:p>
        </p:txBody>
      </p:sp>
      <p:cxnSp>
        <p:nvCxnSpPr>
          <p:cNvPr id="22" name="Straight Connector 21">
            <a:extLst>
              <a:ext uri="{FF2B5EF4-FFF2-40B4-BE49-F238E27FC236}">
                <a16:creationId xmlns:a16="http://schemas.microsoft.com/office/drawing/2014/main" id="{5E10C1D6-7EDE-467F-89EA-E0244EB623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0240" y="4290504"/>
            <a:ext cx="73152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46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9EE3A-AB53-324A-9430-BFC91C87A58D}"/>
              </a:ext>
            </a:extLst>
          </p:cNvPr>
          <p:cNvSpPr>
            <a:spLocks noGrp="1"/>
          </p:cNvSpPr>
          <p:nvPr>
            <p:ph type="title"/>
          </p:nvPr>
        </p:nvSpPr>
        <p:spPr>
          <a:xfrm>
            <a:off x="5029200" y="914400"/>
            <a:ext cx="6501810" cy="1097280"/>
          </a:xfrm>
        </p:spPr>
        <p:txBody>
          <a:bodyPr anchor="t">
            <a:normAutofit/>
          </a:bodyPr>
          <a:lstStyle/>
          <a:p>
            <a:r>
              <a:rPr lang="en-GB" dirty="0"/>
              <a:t>Filtering by Vehicle Speed</a:t>
            </a:r>
          </a:p>
        </p:txBody>
      </p:sp>
      <p:pic>
        <p:nvPicPr>
          <p:cNvPr id="5" name="Picture 4" descr="Light trail in front of a car">
            <a:extLst>
              <a:ext uri="{FF2B5EF4-FFF2-40B4-BE49-F238E27FC236}">
                <a16:creationId xmlns:a16="http://schemas.microsoft.com/office/drawing/2014/main" id="{26C9B3B6-530A-7D85-110A-DFE58387A709}"/>
              </a:ext>
            </a:extLst>
          </p:cNvPr>
          <p:cNvPicPr>
            <a:picLocks noChangeAspect="1"/>
          </p:cNvPicPr>
          <p:nvPr/>
        </p:nvPicPr>
        <p:blipFill>
          <a:blip r:embed="rId2"/>
          <a:srcRect l="23601" r="23806" b="-1"/>
          <a:stretch>
            <a:fillRect/>
          </a:stretch>
        </p:blipFill>
        <p:spPr>
          <a:xfrm>
            <a:off x="20" y="914399"/>
            <a:ext cx="4416532" cy="5353523"/>
          </a:xfrm>
          <a:prstGeom prst="rect">
            <a:avLst/>
          </a:prstGeom>
        </p:spPr>
      </p:pic>
      <p:cxnSp>
        <p:nvCxnSpPr>
          <p:cNvPr id="11" name="Straight Connector 10">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7D6519-6DFB-F83C-50DC-61DAB36A8907}"/>
              </a:ext>
            </a:extLst>
          </p:cNvPr>
          <p:cNvSpPr>
            <a:spLocks noGrp="1"/>
          </p:cNvSpPr>
          <p:nvPr>
            <p:ph idx="1"/>
          </p:nvPr>
        </p:nvSpPr>
        <p:spPr>
          <a:xfrm>
            <a:off x="5029200" y="2176036"/>
            <a:ext cx="6501810" cy="4121885"/>
          </a:xfrm>
        </p:spPr>
        <p:txBody>
          <a:bodyPr>
            <a:normAutofit/>
          </a:bodyPr>
          <a:lstStyle/>
          <a:p>
            <a:pPr marL="0" indent="0">
              <a:lnSpc>
                <a:spcPct val="110000"/>
              </a:lnSpc>
              <a:buNone/>
            </a:pPr>
            <a:r>
              <a:rPr lang="en-US" dirty="0"/>
              <a:t>When car is not moving, Carla still creates images. To deal with it, applying filtering images by vehicle speed is good option. If vehicle speed is lower than 1km/h, image generation should be stopped. It means avoiding duplicate images at traffic lights or stops:</a:t>
            </a:r>
            <a:br>
              <a:rPr lang="en-US" dirty="0"/>
            </a:br>
            <a:r>
              <a:rPr lang="en-US" dirty="0"/>
              <a:t>Getting speed: </a:t>
            </a:r>
            <a:r>
              <a:rPr lang="en-GB" i="1" dirty="0" err="1"/>
              <a:t>vel</a:t>
            </a:r>
            <a:r>
              <a:rPr lang="en-GB" i="1" dirty="0"/>
              <a:t> = </a:t>
            </a:r>
            <a:r>
              <a:rPr lang="en-GB" i="1" dirty="0" err="1"/>
              <a:t>ego_vehicle.get_velocity</a:t>
            </a:r>
            <a:r>
              <a:rPr lang="en-GB" i="1" dirty="0"/>
              <a:t>()</a:t>
            </a:r>
            <a:br>
              <a:rPr lang="en-GB" i="1" dirty="0"/>
            </a:br>
            <a:r>
              <a:rPr lang="en-GB" dirty="0"/>
              <a:t>Converting it into one speed vector: </a:t>
            </a:r>
            <a:r>
              <a:rPr lang="en-GB" i="1" dirty="0" err="1"/>
              <a:t>speed_ms</a:t>
            </a:r>
            <a:r>
              <a:rPr lang="en-GB" i="1" dirty="0"/>
              <a:t> = </a:t>
            </a:r>
            <a:r>
              <a:rPr lang="en-GB" i="1" dirty="0" err="1"/>
              <a:t>math.sqrt</a:t>
            </a:r>
            <a:r>
              <a:rPr lang="en-GB" i="1" dirty="0"/>
              <a:t>(</a:t>
            </a:r>
            <a:r>
              <a:rPr lang="en-GB" i="1" dirty="0" err="1"/>
              <a:t>vel.x</a:t>
            </a:r>
            <a:r>
              <a:rPr lang="en-GB" i="1" dirty="0"/>
              <a:t> ** 2 + </a:t>
            </a:r>
            <a:r>
              <a:rPr lang="en-GB" i="1" dirty="0" err="1"/>
              <a:t>vel.y</a:t>
            </a:r>
            <a:r>
              <a:rPr lang="en-GB" i="1" dirty="0"/>
              <a:t> ** 2 + </a:t>
            </a:r>
            <a:r>
              <a:rPr lang="en-GB" i="1" dirty="0" err="1"/>
              <a:t>vel.z</a:t>
            </a:r>
            <a:r>
              <a:rPr lang="en-GB" i="1" dirty="0"/>
              <a:t> ** 2)</a:t>
            </a:r>
            <a:br>
              <a:rPr lang="en-GB" i="1" dirty="0"/>
            </a:br>
            <a:r>
              <a:rPr lang="en-GB" i="1" dirty="0"/>
              <a:t>C</a:t>
            </a:r>
            <a:r>
              <a:rPr lang="en-GB" dirty="0"/>
              <a:t>onverting to km/h</a:t>
            </a:r>
            <a:r>
              <a:rPr lang="en-GB" i="1" dirty="0"/>
              <a:t>: </a:t>
            </a:r>
            <a:r>
              <a:rPr lang="en-GB" i="1" dirty="0" err="1"/>
              <a:t>speed_kmh</a:t>
            </a:r>
            <a:r>
              <a:rPr lang="en-GB" i="1" dirty="0"/>
              <a:t> = </a:t>
            </a:r>
            <a:r>
              <a:rPr lang="en-GB" i="1" dirty="0" err="1"/>
              <a:t>speed_ms</a:t>
            </a:r>
            <a:r>
              <a:rPr lang="en-GB" i="1" dirty="0"/>
              <a:t> * 3.6</a:t>
            </a:r>
            <a:br>
              <a:rPr lang="en-GB" dirty="0"/>
            </a:br>
            <a:br>
              <a:rPr lang="en-GB" dirty="0"/>
            </a:br>
            <a:r>
              <a:rPr lang="en-GB" dirty="0"/>
              <a:t>checking: </a:t>
            </a:r>
            <a:r>
              <a:rPr lang="en-GB" i="1" dirty="0"/>
              <a:t>if </a:t>
            </a:r>
            <a:r>
              <a:rPr lang="en-GB" i="1" dirty="0" err="1"/>
              <a:t>speed_kmh</a:t>
            </a:r>
            <a:r>
              <a:rPr lang="en-GB" i="1" dirty="0"/>
              <a:t> &lt; MIN_SPEED_KMH:</a:t>
            </a:r>
            <a:br>
              <a:rPr lang="en-GB" dirty="0"/>
            </a:br>
            <a:r>
              <a:rPr lang="en-GB" dirty="0"/>
              <a:t>It is used to pass this cycle:    </a:t>
            </a:r>
            <a:r>
              <a:rPr lang="en-GB" i="1" dirty="0"/>
              <a:t>continue</a:t>
            </a:r>
            <a:endParaRPr lang="en-GB" i="1"/>
          </a:p>
          <a:p>
            <a:pPr marL="0" indent="0">
              <a:lnSpc>
                <a:spcPct val="110000"/>
              </a:lnSpc>
              <a:buNone/>
            </a:pPr>
            <a:endParaRPr lang="en-US"/>
          </a:p>
        </p:txBody>
      </p:sp>
    </p:spTree>
    <p:extLst>
      <p:ext uri="{BB962C8B-B14F-4D97-AF65-F5344CB8AC3E}">
        <p14:creationId xmlns:p14="http://schemas.microsoft.com/office/powerpoint/2010/main" val="3866877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526700-3083-3F3F-D9CC-545EF36B5256}"/>
              </a:ext>
            </a:extLst>
          </p:cNvPr>
          <p:cNvSpPr>
            <a:spLocks noGrp="1"/>
          </p:cNvSpPr>
          <p:nvPr>
            <p:ph type="title"/>
          </p:nvPr>
        </p:nvSpPr>
        <p:spPr>
          <a:xfrm>
            <a:off x="640079" y="1371600"/>
            <a:ext cx="5752093" cy="1097280"/>
          </a:xfrm>
        </p:spPr>
        <p:txBody>
          <a:bodyPr>
            <a:normAutofit/>
          </a:bodyPr>
          <a:lstStyle/>
          <a:p>
            <a:pPr>
              <a:lnSpc>
                <a:spcPct val="90000"/>
              </a:lnSpc>
            </a:pPr>
            <a:r>
              <a:rPr lang="en-US" sz="3400"/>
              <a:t>Creating the Dataset (RGB + Masks)</a:t>
            </a:r>
            <a:endParaRPr lang="en-GB" sz="3400"/>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6675A9-3CB6-45D7-0882-659ABDD90AA9}"/>
              </a:ext>
            </a:extLst>
          </p:cNvPr>
          <p:cNvSpPr>
            <a:spLocks noGrp="1"/>
          </p:cNvSpPr>
          <p:nvPr>
            <p:ph idx="1"/>
          </p:nvPr>
        </p:nvSpPr>
        <p:spPr>
          <a:xfrm>
            <a:off x="640079" y="2636205"/>
            <a:ext cx="5752095" cy="3661713"/>
          </a:xfrm>
        </p:spPr>
        <p:txBody>
          <a:bodyPr>
            <a:normAutofit/>
          </a:bodyPr>
          <a:lstStyle/>
          <a:p>
            <a:pPr marL="0" indent="0">
              <a:buNone/>
            </a:pPr>
            <a:r>
              <a:rPr lang="en-US" dirty="0"/>
              <a:t>Every 20 frames, 1 image pairs (RGB and segmentation camera) will be saved to specific folder.</a:t>
            </a:r>
          </a:p>
          <a:p>
            <a:pPr marL="0" indent="0">
              <a:buNone/>
            </a:pPr>
            <a:r>
              <a:rPr lang="en-US" dirty="0"/>
              <a:t>When saving file names should be matched. It makes it easier to create labels for each photos.</a:t>
            </a:r>
          </a:p>
          <a:p>
            <a:pPr marL="0" indent="0">
              <a:buNone/>
            </a:pPr>
            <a:r>
              <a:rPr lang="nb-NO" i="1" dirty="0"/>
              <a:t>dataset/rgb/T2s23.png</a:t>
            </a:r>
            <a:endParaRPr lang="nb-NO" i="1"/>
          </a:p>
          <a:p>
            <a:pPr marL="0" indent="0">
              <a:buNone/>
            </a:pPr>
            <a:r>
              <a:rPr lang="nb-NO" i="1" dirty="0"/>
              <a:t>dataset/seg/T2s23.png</a:t>
            </a:r>
            <a:endParaRPr lang="nb-NO" i="1"/>
          </a:p>
          <a:p>
            <a:pPr marL="0" indent="0">
              <a:buNone/>
            </a:pPr>
            <a:endParaRPr lang="nb-NO" dirty="0"/>
          </a:p>
          <a:p>
            <a:pPr marL="0" indent="0">
              <a:buNone/>
            </a:pPr>
            <a:endParaRPr lang="en-GB" dirty="0"/>
          </a:p>
        </p:txBody>
      </p:sp>
      <p:pic>
        <p:nvPicPr>
          <p:cNvPr id="5" name="Picture 4" descr="A street with palm trees and buildings&#10;&#10;AI-generated content may be incorrect.">
            <a:extLst>
              <a:ext uri="{FF2B5EF4-FFF2-40B4-BE49-F238E27FC236}">
                <a16:creationId xmlns:a16="http://schemas.microsoft.com/office/drawing/2014/main" id="{0CAC0954-66FE-27FA-49BA-58EB92064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1110" y="622561"/>
            <a:ext cx="3544256" cy="2658192"/>
          </a:xfrm>
          <a:prstGeom prst="rect">
            <a:avLst/>
          </a:prstGeom>
        </p:spPr>
      </p:pic>
      <p:pic>
        <p:nvPicPr>
          <p:cNvPr id="7" name="Picture 6" descr="A road with white lines on it&#10;&#10;AI-generated content may be incorrect.">
            <a:extLst>
              <a:ext uri="{FF2B5EF4-FFF2-40B4-BE49-F238E27FC236}">
                <a16:creationId xmlns:a16="http://schemas.microsoft.com/office/drawing/2014/main" id="{453E22AF-E5AF-5936-5A61-C26D679AF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482" y="3607283"/>
            <a:ext cx="3587513" cy="2690635"/>
          </a:xfrm>
          <a:prstGeom prst="rect">
            <a:avLst/>
          </a:prstGeom>
        </p:spPr>
      </p:pic>
    </p:spTree>
    <p:extLst>
      <p:ext uri="{BB962C8B-B14F-4D97-AF65-F5344CB8AC3E}">
        <p14:creationId xmlns:p14="http://schemas.microsoft.com/office/powerpoint/2010/main" val="1354333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715FC-C32D-D759-7678-F969B561E07B}"/>
              </a:ext>
            </a:extLst>
          </p:cNvPr>
          <p:cNvSpPr>
            <a:spLocks noGrp="1"/>
          </p:cNvSpPr>
          <p:nvPr>
            <p:ph type="title"/>
          </p:nvPr>
        </p:nvSpPr>
        <p:spPr>
          <a:xfrm>
            <a:off x="5029200" y="914400"/>
            <a:ext cx="6501810" cy="1097280"/>
          </a:xfrm>
        </p:spPr>
        <p:txBody>
          <a:bodyPr anchor="t">
            <a:normAutofit/>
          </a:bodyPr>
          <a:lstStyle/>
          <a:p>
            <a:pPr>
              <a:lnSpc>
                <a:spcPct val="90000"/>
              </a:lnSpc>
            </a:pPr>
            <a:r>
              <a:rPr lang="en-US" sz="3400"/>
              <a:t>Extracting Lane Masks from Segmentation Camera</a:t>
            </a:r>
            <a:endParaRPr lang="en-GB" sz="3400"/>
          </a:p>
        </p:txBody>
      </p:sp>
      <p:pic>
        <p:nvPicPr>
          <p:cNvPr id="5" name="Picture 4" descr="A road with white lines on it&#10;&#10;AI-generated content may be incorrect.">
            <a:extLst>
              <a:ext uri="{FF2B5EF4-FFF2-40B4-BE49-F238E27FC236}">
                <a16:creationId xmlns:a16="http://schemas.microsoft.com/office/drawing/2014/main" id="{9DFBE4F6-1DFC-BC63-DB46-E202AA1098AB}"/>
              </a:ext>
            </a:extLst>
          </p:cNvPr>
          <p:cNvPicPr>
            <a:picLocks noChangeAspect="1"/>
          </p:cNvPicPr>
          <p:nvPr/>
        </p:nvPicPr>
        <p:blipFill>
          <a:blip r:embed="rId2">
            <a:extLst>
              <a:ext uri="{28A0092B-C50C-407E-A947-70E740481C1C}">
                <a14:useLocalDpi xmlns:a14="http://schemas.microsoft.com/office/drawing/2010/main" val="0"/>
              </a:ext>
            </a:extLst>
          </a:blip>
          <a:srcRect r="38126"/>
          <a:stretch>
            <a:fillRect/>
          </a:stretch>
        </p:blipFill>
        <p:spPr>
          <a:xfrm>
            <a:off x="20" y="914399"/>
            <a:ext cx="4416532" cy="5353523"/>
          </a:xfrm>
          <a:prstGeom prst="rect">
            <a:avLst/>
          </a:prstGeom>
        </p:spPr>
      </p:pic>
      <p:cxnSp>
        <p:nvCxnSpPr>
          <p:cNvPr id="12" name="Straight Connector 11">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FF440A-AA87-C198-061C-55E0D9AA3557}"/>
              </a:ext>
            </a:extLst>
          </p:cNvPr>
          <p:cNvSpPr>
            <a:spLocks noGrp="1"/>
          </p:cNvSpPr>
          <p:nvPr>
            <p:ph idx="1"/>
          </p:nvPr>
        </p:nvSpPr>
        <p:spPr>
          <a:xfrm>
            <a:off x="5029200" y="2176036"/>
            <a:ext cx="6501810" cy="4121885"/>
          </a:xfrm>
        </p:spPr>
        <p:txBody>
          <a:bodyPr>
            <a:normAutofit/>
          </a:bodyPr>
          <a:lstStyle/>
          <a:p>
            <a:pPr marL="0" indent="0">
              <a:buNone/>
            </a:pPr>
            <a:r>
              <a:rPr lang="en-US" dirty="0"/>
              <a:t>Carla encodes semantic class ID in Red channel of BGRA. So, In order to get class id and create mask from it couple of lines are needed:</a:t>
            </a:r>
          </a:p>
          <a:p>
            <a:pPr marL="0" indent="0" algn="ctr">
              <a:buNone/>
            </a:pPr>
            <a:r>
              <a:rPr lang="en-GB" i="1" dirty="0" err="1"/>
              <a:t>semantic_map</a:t>
            </a:r>
            <a:r>
              <a:rPr lang="en-GB" i="1" dirty="0"/>
              <a:t> = </a:t>
            </a:r>
            <a:r>
              <a:rPr lang="en-GB" i="1" dirty="0" err="1"/>
              <a:t>img_array</a:t>
            </a:r>
            <a:r>
              <a:rPr lang="en-GB" i="1" dirty="0"/>
              <a:t>[:, :, 2]</a:t>
            </a:r>
          </a:p>
          <a:p>
            <a:pPr marL="0" indent="0" algn="ctr">
              <a:buNone/>
            </a:pPr>
            <a:r>
              <a:rPr lang="en-GB" i="1" dirty="0" err="1"/>
              <a:t>lane_id</a:t>
            </a:r>
            <a:r>
              <a:rPr lang="en-GB" i="1" dirty="0"/>
              <a:t> = 24</a:t>
            </a:r>
          </a:p>
          <a:p>
            <a:pPr marL="0" indent="0" algn="ctr">
              <a:buNone/>
            </a:pPr>
            <a:r>
              <a:rPr lang="en-GB" i="1" dirty="0" err="1"/>
              <a:t>lane_mask</a:t>
            </a:r>
            <a:r>
              <a:rPr lang="en-GB" i="1" dirty="0"/>
              <a:t> = (</a:t>
            </a:r>
            <a:r>
              <a:rPr lang="en-GB" i="1" dirty="0" err="1"/>
              <a:t>semantic_map</a:t>
            </a:r>
            <a:r>
              <a:rPr lang="en-GB" i="1" dirty="0"/>
              <a:t> == </a:t>
            </a:r>
            <a:r>
              <a:rPr lang="en-GB" i="1" dirty="0" err="1"/>
              <a:t>lane_id</a:t>
            </a:r>
            <a:r>
              <a:rPr lang="en-GB" i="1" dirty="0"/>
              <a:t>)*255</a:t>
            </a:r>
          </a:p>
          <a:p>
            <a:pPr marL="0" indent="0">
              <a:buNone/>
            </a:pPr>
            <a:r>
              <a:rPr lang="en-GB" dirty="0"/>
              <a:t>Output is a binary mask. White will be line, black will be all others.</a:t>
            </a:r>
          </a:p>
          <a:p>
            <a:pPr marL="0" indent="0">
              <a:buNone/>
            </a:pPr>
            <a:endParaRPr lang="en-GB" dirty="0"/>
          </a:p>
        </p:txBody>
      </p:sp>
    </p:spTree>
    <p:extLst>
      <p:ext uri="{BB962C8B-B14F-4D97-AF65-F5344CB8AC3E}">
        <p14:creationId xmlns:p14="http://schemas.microsoft.com/office/powerpoint/2010/main" val="2540830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598F-74F4-E32A-4E8F-F633E074B473}"/>
              </a:ext>
            </a:extLst>
          </p:cNvPr>
          <p:cNvSpPr>
            <a:spLocks noGrp="1"/>
          </p:cNvSpPr>
          <p:nvPr>
            <p:ph type="title"/>
          </p:nvPr>
        </p:nvSpPr>
        <p:spPr/>
        <p:txBody>
          <a:bodyPr/>
          <a:lstStyle/>
          <a:p>
            <a:r>
              <a:rPr lang="en-GB" dirty="0"/>
              <a:t>Automatic YOLO Label Generation</a:t>
            </a:r>
          </a:p>
        </p:txBody>
      </p:sp>
      <p:sp>
        <p:nvSpPr>
          <p:cNvPr id="3" name="Content Placeholder 2">
            <a:extLst>
              <a:ext uri="{FF2B5EF4-FFF2-40B4-BE49-F238E27FC236}">
                <a16:creationId xmlns:a16="http://schemas.microsoft.com/office/drawing/2014/main" id="{821AB293-A3CF-6298-9A53-24D369A32938}"/>
              </a:ext>
            </a:extLst>
          </p:cNvPr>
          <p:cNvSpPr>
            <a:spLocks noGrp="1"/>
          </p:cNvSpPr>
          <p:nvPr>
            <p:ph idx="1"/>
          </p:nvPr>
        </p:nvSpPr>
        <p:spPr/>
        <p:txBody>
          <a:bodyPr/>
          <a:lstStyle/>
          <a:p>
            <a:pPr marL="0" indent="0">
              <a:buNone/>
            </a:pPr>
            <a:r>
              <a:rPr lang="en-US" dirty="0"/>
              <a:t>Yolo just do not get any data from masks. So, it should be converted to Yolo labels. Pipeline will be in this order:</a:t>
            </a:r>
          </a:p>
          <a:p>
            <a:pPr marL="0" indent="0">
              <a:buNone/>
            </a:pPr>
            <a:r>
              <a:rPr lang="en-US" dirty="0"/>
              <a:t>mask → connected components → bounding boxes → YOLO label file</a:t>
            </a:r>
          </a:p>
          <a:p>
            <a:pPr marL="0" indent="0">
              <a:buNone/>
            </a:pPr>
            <a:endParaRPr lang="en-US" dirty="0"/>
          </a:p>
          <a:p>
            <a:pPr marL="0" indent="0">
              <a:buNone/>
            </a:pPr>
            <a:r>
              <a:rPr lang="en-US" dirty="0"/>
              <a:t>First of all, mask is converted to binary. Then connected lane segments should be detected. For each segment, there should be bounding box (x, y, w, h) and it will be converted to yolo normalized format.</a:t>
            </a:r>
          </a:p>
          <a:p>
            <a:pPr marL="0" indent="0" algn="ctr">
              <a:buNone/>
            </a:pPr>
            <a:r>
              <a:rPr lang="en-US" i="1" dirty="0"/>
              <a:t>0</a:t>
            </a:r>
            <a:r>
              <a:rPr lang="pl-PL" i="1" dirty="0"/>
              <a:t> xc yc w h</a:t>
            </a:r>
          </a:p>
          <a:p>
            <a:pPr marL="0" indent="0">
              <a:buNone/>
            </a:pPr>
            <a:endParaRPr lang="en-GB" dirty="0"/>
          </a:p>
        </p:txBody>
      </p:sp>
    </p:spTree>
    <p:extLst>
      <p:ext uri="{BB962C8B-B14F-4D97-AF65-F5344CB8AC3E}">
        <p14:creationId xmlns:p14="http://schemas.microsoft.com/office/powerpoint/2010/main" val="3405006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56E2-FF8D-7E01-126C-41FC8A9FCC02}"/>
              </a:ext>
            </a:extLst>
          </p:cNvPr>
          <p:cNvSpPr>
            <a:spLocks noGrp="1"/>
          </p:cNvSpPr>
          <p:nvPr>
            <p:ph type="title"/>
          </p:nvPr>
        </p:nvSpPr>
        <p:spPr/>
        <p:txBody>
          <a:bodyPr/>
          <a:lstStyle/>
          <a:p>
            <a:r>
              <a:rPr lang="en-GB" dirty="0"/>
              <a:t>YOLO Dataset Structure</a:t>
            </a:r>
          </a:p>
        </p:txBody>
      </p:sp>
      <p:sp>
        <p:nvSpPr>
          <p:cNvPr id="3" name="Content Placeholder 2">
            <a:extLst>
              <a:ext uri="{FF2B5EF4-FFF2-40B4-BE49-F238E27FC236}">
                <a16:creationId xmlns:a16="http://schemas.microsoft.com/office/drawing/2014/main" id="{F8BEF29A-FEC3-A26C-F45E-4B7613113BED}"/>
              </a:ext>
            </a:extLst>
          </p:cNvPr>
          <p:cNvSpPr>
            <a:spLocks noGrp="1"/>
          </p:cNvSpPr>
          <p:nvPr>
            <p:ph sz="half" idx="1"/>
          </p:nvPr>
        </p:nvSpPr>
        <p:spPr/>
        <p:txBody>
          <a:bodyPr>
            <a:normAutofit fontScale="77500" lnSpcReduction="20000"/>
          </a:bodyPr>
          <a:lstStyle/>
          <a:p>
            <a:pPr marL="0" indent="0">
              <a:buNone/>
            </a:pPr>
            <a:r>
              <a:rPr lang="en-US" dirty="0"/>
              <a:t>The required YOLO folder structure:</a:t>
            </a:r>
          </a:p>
          <a:p>
            <a:pPr marL="0" indent="0">
              <a:buNone/>
            </a:pPr>
            <a:r>
              <a:rPr lang="en-GB" dirty="0"/>
              <a:t>dataset/</a:t>
            </a:r>
          </a:p>
          <a:p>
            <a:pPr marL="0" indent="0">
              <a:buNone/>
            </a:pPr>
            <a:r>
              <a:rPr lang="en-GB" dirty="0"/>
              <a:t>  images/</a:t>
            </a:r>
          </a:p>
          <a:p>
            <a:pPr marL="0" indent="0">
              <a:buNone/>
            </a:pPr>
            <a:r>
              <a:rPr lang="en-GB" dirty="0"/>
              <a:t>    train/</a:t>
            </a:r>
          </a:p>
          <a:p>
            <a:pPr marL="0" indent="0">
              <a:buNone/>
            </a:pPr>
            <a:r>
              <a:rPr lang="en-GB" dirty="0"/>
              <a:t>    </a:t>
            </a:r>
            <a:r>
              <a:rPr lang="en-GB" dirty="0" err="1"/>
              <a:t>val</a:t>
            </a:r>
            <a:r>
              <a:rPr lang="en-GB" dirty="0"/>
              <a:t>/</a:t>
            </a:r>
          </a:p>
          <a:p>
            <a:pPr marL="0" indent="0">
              <a:buNone/>
            </a:pPr>
            <a:r>
              <a:rPr lang="en-GB" dirty="0"/>
              <a:t>  labels/</a:t>
            </a:r>
          </a:p>
          <a:p>
            <a:pPr marL="0" indent="0">
              <a:buNone/>
            </a:pPr>
            <a:r>
              <a:rPr lang="en-GB" dirty="0"/>
              <a:t>    train/</a:t>
            </a:r>
          </a:p>
          <a:p>
            <a:pPr marL="0" indent="0">
              <a:buNone/>
            </a:pPr>
            <a:r>
              <a:rPr lang="en-GB" dirty="0"/>
              <a:t>    </a:t>
            </a:r>
            <a:r>
              <a:rPr lang="en-GB" dirty="0" err="1"/>
              <a:t>val</a:t>
            </a:r>
            <a:r>
              <a:rPr lang="en-GB" dirty="0"/>
              <a:t>/</a:t>
            </a:r>
          </a:p>
          <a:p>
            <a:pPr marL="0" indent="0">
              <a:buNone/>
            </a:pPr>
            <a:r>
              <a:rPr lang="en-GB" dirty="0"/>
              <a:t>There is a train, </a:t>
            </a:r>
            <a:r>
              <a:rPr lang="en-GB" dirty="0" err="1"/>
              <a:t>val</a:t>
            </a:r>
            <a:r>
              <a:rPr lang="en-GB" dirty="0"/>
              <a:t> split.  Training </a:t>
            </a:r>
            <a:r>
              <a:rPr lang="en-GB" dirty="0" err="1"/>
              <a:t>datas</a:t>
            </a:r>
            <a:r>
              <a:rPr lang="en-GB" dirty="0"/>
              <a:t> are saved in train folder and evaluating </a:t>
            </a:r>
            <a:r>
              <a:rPr lang="en-GB" dirty="0" err="1"/>
              <a:t>datas</a:t>
            </a:r>
            <a:r>
              <a:rPr lang="en-GB" dirty="0"/>
              <a:t> are saved to </a:t>
            </a:r>
            <a:r>
              <a:rPr lang="en-GB" dirty="0" err="1"/>
              <a:t>val</a:t>
            </a:r>
            <a:r>
              <a:rPr lang="en-GB" dirty="0"/>
              <a:t> folder.</a:t>
            </a:r>
          </a:p>
        </p:txBody>
      </p:sp>
      <p:sp>
        <p:nvSpPr>
          <p:cNvPr id="4" name="Content Placeholder 3">
            <a:extLst>
              <a:ext uri="{FF2B5EF4-FFF2-40B4-BE49-F238E27FC236}">
                <a16:creationId xmlns:a16="http://schemas.microsoft.com/office/drawing/2014/main" id="{CC8C5B11-B2B3-EB58-2198-A0D672C774BC}"/>
              </a:ext>
            </a:extLst>
          </p:cNvPr>
          <p:cNvSpPr>
            <a:spLocks noGrp="1"/>
          </p:cNvSpPr>
          <p:nvPr>
            <p:ph sz="half" idx="2"/>
          </p:nvPr>
        </p:nvSpPr>
        <p:spPr/>
        <p:txBody>
          <a:bodyPr>
            <a:normAutofit fontScale="77500" lnSpcReduction="20000"/>
          </a:bodyPr>
          <a:lstStyle/>
          <a:p>
            <a:pPr marL="0" indent="0">
              <a:buNone/>
            </a:pPr>
            <a:r>
              <a:rPr lang="en-US" dirty="0"/>
              <a:t>.</a:t>
            </a:r>
            <a:r>
              <a:rPr lang="en-US" dirty="0" err="1"/>
              <a:t>yaml</a:t>
            </a:r>
            <a:r>
              <a:rPr lang="en-US" dirty="0"/>
              <a:t> file:</a:t>
            </a:r>
          </a:p>
          <a:p>
            <a:pPr marL="0" indent="0">
              <a:buNone/>
            </a:pPr>
            <a:r>
              <a:rPr lang="en-GB" dirty="0"/>
              <a:t>path: ./dataset          </a:t>
            </a:r>
            <a:r>
              <a:rPr lang="en-GB" i="1" dirty="0"/>
              <a:t># root </a:t>
            </a:r>
            <a:r>
              <a:rPr lang="en-GB" i="1" dirty="0" err="1"/>
              <a:t>dir</a:t>
            </a:r>
            <a:r>
              <a:rPr lang="en-GB" i="1" dirty="0"/>
              <a:t> of dataset</a:t>
            </a:r>
            <a:br>
              <a:rPr lang="en-GB" i="1" dirty="0"/>
            </a:br>
            <a:r>
              <a:rPr lang="en-GB" dirty="0"/>
              <a:t>train: images/train</a:t>
            </a:r>
            <a:br>
              <a:rPr lang="en-GB" dirty="0"/>
            </a:br>
            <a:r>
              <a:rPr lang="en-GB" dirty="0" err="1"/>
              <a:t>val</a:t>
            </a:r>
            <a:r>
              <a:rPr lang="en-GB" dirty="0"/>
              <a:t>: images/</a:t>
            </a:r>
            <a:r>
              <a:rPr lang="en-GB" dirty="0" err="1"/>
              <a:t>val</a:t>
            </a:r>
            <a:br>
              <a:rPr lang="en-GB" dirty="0"/>
            </a:br>
            <a:br>
              <a:rPr lang="en-GB" dirty="0"/>
            </a:br>
            <a:r>
              <a:rPr lang="en-GB" dirty="0"/>
              <a:t>names:</a:t>
            </a:r>
            <a:br>
              <a:rPr lang="en-GB" dirty="0"/>
            </a:br>
            <a:r>
              <a:rPr lang="en-GB" dirty="0"/>
              <a:t>  0: </a:t>
            </a:r>
            <a:r>
              <a:rPr lang="en-GB" dirty="0" err="1"/>
              <a:t>lane_marking</a:t>
            </a:r>
            <a:br>
              <a:rPr lang="en-GB" dirty="0"/>
            </a:br>
            <a:endParaRPr lang="en-GB" dirty="0"/>
          </a:p>
          <a:p>
            <a:pPr marL="0" indent="0">
              <a:buNone/>
            </a:pPr>
            <a:endParaRPr lang="en-GB" dirty="0"/>
          </a:p>
        </p:txBody>
      </p:sp>
    </p:spTree>
    <p:extLst>
      <p:ext uri="{BB962C8B-B14F-4D97-AF65-F5344CB8AC3E}">
        <p14:creationId xmlns:p14="http://schemas.microsoft.com/office/powerpoint/2010/main" val="2271042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2175E-78EB-F014-BEFB-83173619914D}"/>
              </a:ext>
            </a:extLst>
          </p:cNvPr>
          <p:cNvSpPr>
            <a:spLocks noGrp="1"/>
          </p:cNvSpPr>
          <p:nvPr>
            <p:ph type="title"/>
          </p:nvPr>
        </p:nvSpPr>
        <p:spPr/>
        <p:txBody>
          <a:bodyPr/>
          <a:lstStyle/>
          <a:p>
            <a:r>
              <a:rPr lang="en-GB" dirty="0"/>
              <a:t>Model Training (YOLOv8)</a:t>
            </a:r>
          </a:p>
        </p:txBody>
      </p:sp>
      <p:sp>
        <p:nvSpPr>
          <p:cNvPr id="3" name="Content Placeholder 2">
            <a:extLst>
              <a:ext uri="{FF2B5EF4-FFF2-40B4-BE49-F238E27FC236}">
                <a16:creationId xmlns:a16="http://schemas.microsoft.com/office/drawing/2014/main" id="{18187030-79F7-9AB7-454B-375EEE781D12}"/>
              </a:ext>
            </a:extLst>
          </p:cNvPr>
          <p:cNvSpPr>
            <a:spLocks noGrp="1"/>
          </p:cNvSpPr>
          <p:nvPr>
            <p:ph idx="1"/>
          </p:nvPr>
        </p:nvSpPr>
        <p:spPr/>
        <p:txBody>
          <a:bodyPr/>
          <a:lstStyle/>
          <a:p>
            <a:pPr marL="0" indent="0">
              <a:buNone/>
            </a:pPr>
            <a:r>
              <a:rPr lang="en-US" dirty="0"/>
              <a:t>Yolo library should be installed:</a:t>
            </a:r>
            <a:r>
              <a:rPr lang="en-GB" dirty="0"/>
              <a:t> </a:t>
            </a:r>
            <a:r>
              <a:rPr lang="en-GB" i="1" dirty="0"/>
              <a:t>pip install </a:t>
            </a:r>
            <a:r>
              <a:rPr lang="en-GB" i="1" dirty="0" err="1"/>
              <a:t>ultralytics</a:t>
            </a:r>
            <a:endParaRPr lang="en-GB" i="1"/>
          </a:p>
          <a:p>
            <a:pPr marL="0" indent="0">
              <a:buNone/>
            </a:pPr>
            <a:endParaRPr lang="en-GB" i="1" dirty="0"/>
          </a:p>
          <a:p>
            <a:pPr marL="0" indent="0">
              <a:buNone/>
            </a:pPr>
            <a:endParaRPr lang="en-US" dirty="0"/>
          </a:p>
        </p:txBody>
      </p:sp>
    </p:spTree>
    <p:extLst>
      <p:ext uri="{BB962C8B-B14F-4D97-AF65-F5344CB8AC3E}">
        <p14:creationId xmlns:p14="http://schemas.microsoft.com/office/powerpoint/2010/main" val="165272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F6BA6-A4A1-F13B-FB76-9321C00505CF}"/>
              </a:ext>
            </a:extLst>
          </p:cNvPr>
          <p:cNvSpPr>
            <a:spLocks noGrp="1"/>
          </p:cNvSpPr>
          <p:nvPr>
            <p:ph type="title"/>
          </p:nvPr>
        </p:nvSpPr>
        <p:spPr>
          <a:xfrm>
            <a:off x="8719126" y="979051"/>
            <a:ext cx="2811879" cy="1807048"/>
          </a:xfrm>
        </p:spPr>
        <p:txBody>
          <a:bodyPr anchor="b">
            <a:normAutofit/>
          </a:bodyPr>
          <a:lstStyle/>
          <a:p>
            <a:r>
              <a:rPr lang="en-US" sz="3600" dirty="0"/>
              <a:t>Why Lane Detection?</a:t>
            </a:r>
            <a:endParaRPr lang="en-GB" sz="3600" dirty="0"/>
          </a:p>
        </p:txBody>
      </p:sp>
      <p:pic>
        <p:nvPicPr>
          <p:cNvPr id="5" name="Picture 4" descr="A yellow car driving on a road&#10;&#10;AI-generated content may be incorrect.">
            <a:extLst>
              <a:ext uri="{FF2B5EF4-FFF2-40B4-BE49-F238E27FC236}">
                <a16:creationId xmlns:a16="http://schemas.microsoft.com/office/drawing/2014/main" id="{7671BDD3-D81F-77D0-35B5-9878BFD700C2}"/>
              </a:ext>
            </a:extLst>
          </p:cNvPr>
          <p:cNvPicPr>
            <a:picLocks noChangeAspect="1"/>
          </p:cNvPicPr>
          <p:nvPr/>
        </p:nvPicPr>
        <p:blipFill>
          <a:blip r:embed="rId2">
            <a:extLst>
              <a:ext uri="{28A0092B-C50C-407E-A947-70E740481C1C}">
                <a14:useLocalDpi xmlns:a14="http://schemas.microsoft.com/office/drawing/2010/main" val="0"/>
              </a:ext>
            </a:extLst>
          </a:blip>
          <a:srcRect l="9429" r="10336" b="2"/>
          <a:stretch>
            <a:fillRect/>
          </a:stretch>
        </p:blipFill>
        <p:spPr>
          <a:xfrm>
            <a:off x="20" y="535709"/>
            <a:ext cx="8229580" cy="5820640"/>
          </a:xfrm>
          <a:prstGeom prst="rect">
            <a:avLst/>
          </a:prstGeom>
        </p:spPr>
      </p:pic>
      <p:cxnSp>
        <p:nvCxnSpPr>
          <p:cNvPr id="12" name="Straight Connector 11">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1E25C3-C3F7-E9C3-10A3-D72D052D2982}"/>
              </a:ext>
            </a:extLst>
          </p:cNvPr>
          <p:cNvSpPr>
            <a:spLocks noGrp="1"/>
          </p:cNvSpPr>
          <p:nvPr>
            <p:ph idx="1"/>
          </p:nvPr>
        </p:nvSpPr>
        <p:spPr>
          <a:xfrm>
            <a:off x="8719128" y="2922624"/>
            <a:ext cx="2811880" cy="3409950"/>
          </a:xfrm>
        </p:spPr>
        <p:txBody>
          <a:bodyPr anchor="t">
            <a:normAutofit/>
          </a:bodyPr>
          <a:lstStyle/>
          <a:p>
            <a:pPr marL="0" indent="0">
              <a:lnSpc>
                <a:spcPct val="110000"/>
              </a:lnSpc>
              <a:buNone/>
            </a:pPr>
            <a:r>
              <a:rPr lang="en-GB" sz="1700"/>
              <a:t>Lane detection is a fundamental requirement for ADAS functions such as Lane Keeping Assist (LKA), Lane Departure Warning (LDW) and Path Planning. Reliable lane information is essential for maintaining vehicle stability, </a:t>
            </a:r>
            <a:r>
              <a:rPr lang="en-GB" sz="1700" err="1"/>
              <a:t>safety,and</a:t>
            </a:r>
            <a:r>
              <a:rPr lang="en-GB" sz="1700"/>
              <a:t> accurate lateral control.</a:t>
            </a:r>
          </a:p>
        </p:txBody>
      </p:sp>
    </p:spTree>
    <p:extLst>
      <p:ext uri="{BB962C8B-B14F-4D97-AF65-F5344CB8AC3E}">
        <p14:creationId xmlns:p14="http://schemas.microsoft.com/office/powerpoint/2010/main" val="4106994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9FE8A-41AC-BAFA-4998-03FE889F866C}"/>
              </a:ext>
            </a:extLst>
          </p:cNvPr>
          <p:cNvSpPr>
            <a:spLocks noGrp="1"/>
          </p:cNvSpPr>
          <p:nvPr>
            <p:ph type="title"/>
          </p:nvPr>
        </p:nvSpPr>
        <p:spPr>
          <a:xfrm>
            <a:off x="640080" y="1371600"/>
            <a:ext cx="5305424" cy="1097280"/>
          </a:xfrm>
        </p:spPr>
        <p:txBody>
          <a:bodyPr>
            <a:normAutofit/>
          </a:bodyPr>
          <a:lstStyle/>
          <a:p>
            <a:pPr>
              <a:lnSpc>
                <a:spcPct val="90000"/>
              </a:lnSpc>
            </a:pPr>
            <a:r>
              <a:rPr lang="en-GB" sz="3400"/>
              <a:t>Limitations of Traditional Methods</a:t>
            </a:r>
          </a:p>
        </p:txBody>
      </p:sp>
      <p:cxnSp>
        <p:nvCxnSpPr>
          <p:cNvPr id="29" name="Straight Connector 28">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6D57F0B9-9292-BC12-85E8-A19363BA1CAB}"/>
              </a:ext>
            </a:extLst>
          </p:cNvPr>
          <p:cNvSpPr>
            <a:spLocks noGrp="1"/>
          </p:cNvSpPr>
          <p:nvPr>
            <p:ph idx="1"/>
          </p:nvPr>
        </p:nvSpPr>
        <p:spPr>
          <a:xfrm>
            <a:off x="640080" y="2633238"/>
            <a:ext cx="5305425" cy="3664680"/>
          </a:xfrm>
        </p:spPr>
        <p:txBody>
          <a:bodyPr>
            <a:normAutofit/>
          </a:bodyPr>
          <a:lstStyle/>
          <a:p>
            <a:pPr marL="0" indent="0">
              <a:buNone/>
            </a:pPr>
            <a:r>
              <a:rPr lang="en-US" dirty="0"/>
              <a:t>Classical computer vision (Canny edge detection, Hough transform, color thresholds)often fails under: </a:t>
            </a:r>
          </a:p>
          <a:p>
            <a:r>
              <a:rPr lang="en-US" dirty="0"/>
              <a:t>shadows, sunlight reflections</a:t>
            </a:r>
          </a:p>
          <a:p>
            <a:r>
              <a:rPr lang="en-US" dirty="0"/>
              <a:t>worn-out or missing lane markings</a:t>
            </a:r>
          </a:p>
          <a:p>
            <a:r>
              <a:rPr lang="en-US" dirty="0"/>
              <a:t>rain, fog, night scenes</a:t>
            </a:r>
          </a:p>
          <a:p>
            <a:r>
              <a:rPr lang="en-US" dirty="0"/>
              <a:t>complex intersections</a:t>
            </a:r>
          </a:p>
          <a:p>
            <a:endParaRPr lang="en-GB" dirty="0"/>
          </a:p>
        </p:txBody>
      </p:sp>
      <p:pic>
        <p:nvPicPr>
          <p:cNvPr id="13" name="Picture 12">
            <a:extLst>
              <a:ext uri="{FF2B5EF4-FFF2-40B4-BE49-F238E27FC236}">
                <a16:creationId xmlns:a16="http://schemas.microsoft.com/office/drawing/2014/main" id="{732E8AD2-A1E0-6313-0597-19BC7B9BE0F3}"/>
              </a:ext>
            </a:extLst>
          </p:cNvPr>
          <p:cNvPicPr>
            <a:picLocks noChangeAspect="1"/>
          </p:cNvPicPr>
          <p:nvPr/>
        </p:nvPicPr>
        <p:blipFill>
          <a:blip r:embed="rId2"/>
          <a:srcRect t="3481" r="2" b="16752"/>
          <a:stretch>
            <a:fillRect/>
          </a:stretch>
        </p:blipFill>
        <p:spPr>
          <a:xfrm>
            <a:off x="6981825" y="1039253"/>
            <a:ext cx="2126751" cy="2239576"/>
          </a:xfrm>
          <a:prstGeom prst="rect">
            <a:avLst/>
          </a:prstGeom>
        </p:spPr>
      </p:pic>
      <p:pic>
        <p:nvPicPr>
          <p:cNvPr id="15" name="Picture 14" descr="Cars driving on a wet road&#10;&#10;AI-generated content may be incorrect.">
            <a:extLst>
              <a:ext uri="{FF2B5EF4-FFF2-40B4-BE49-F238E27FC236}">
                <a16:creationId xmlns:a16="http://schemas.microsoft.com/office/drawing/2014/main" id="{32438957-B154-FA3B-5D89-F24FFD181CC5}"/>
              </a:ext>
            </a:extLst>
          </p:cNvPr>
          <p:cNvPicPr>
            <a:picLocks noChangeAspect="1"/>
          </p:cNvPicPr>
          <p:nvPr/>
        </p:nvPicPr>
        <p:blipFill>
          <a:blip r:embed="rId3">
            <a:extLst>
              <a:ext uri="{28A0092B-C50C-407E-A947-70E740481C1C}">
                <a14:useLocalDpi xmlns:a14="http://schemas.microsoft.com/office/drawing/2010/main" val="0"/>
              </a:ext>
            </a:extLst>
          </a:blip>
          <a:srcRect l="21417" r="17333" b="2"/>
          <a:stretch>
            <a:fillRect/>
          </a:stretch>
        </p:blipFill>
        <p:spPr>
          <a:xfrm>
            <a:off x="9434673" y="1039275"/>
            <a:ext cx="2126751" cy="2239553"/>
          </a:xfrm>
          <a:prstGeom prst="rect">
            <a:avLst/>
          </a:prstGeom>
        </p:spPr>
      </p:pic>
      <p:pic>
        <p:nvPicPr>
          <p:cNvPr id="11" name="Picture 10" descr="A road with trees and a sun shining on it&#10;&#10;AI-generated content may be incorrect.">
            <a:extLst>
              <a:ext uri="{FF2B5EF4-FFF2-40B4-BE49-F238E27FC236}">
                <a16:creationId xmlns:a16="http://schemas.microsoft.com/office/drawing/2014/main" id="{F6F7D255-97DF-DDA5-83F5-32728786376D}"/>
              </a:ext>
            </a:extLst>
          </p:cNvPr>
          <p:cNvPicPr>
            <a:picLocks noChangeAspect="1"/>
          </p:cNvPicPr>
          <p:nvPr/>
        </p:nvPicPr>
        <p:blipFill>
          <a:blip r:embed="rId4">
            <a:extLst>
              <a:ext uri="{28A0092B-C50C-407E-A947-70E740481C1C}">
                <a14:useLocalDpi xmlns:a14="http://schemas.microsoft.com/office/drawing/2010/main" val="0"/>
              </a:ext>
            </a:extLst>
          </a:blip>
          <a:srcRect t="15796" r="2" b="13914"/>
          <a:stretch>
            <a:fillRect/>
          </a:stretch>
        </p:blipFill>
        <p:spPr>
          <a:xfrm>
            <a:off x="6981825" y="3605379"/>
            <a:ext cx="2126751" cy="2239585"/>
          </a:xfrm>
          <a:prstGeom prst="rect">
            <a:avLst/>
          </a:prstGeom>
        </p:spPr>
      </p:pic>
      <p:pic>
        <p:nvPicPr>
          <p:cNvPr id="9" name="Picture 8">
            <a:extLst>
              <a:ext uri="{FF2B5EF4-FFF2-40B4-BE49-F238E27FC236}">
                <a16:creationId xmlns:a16="http://schemas.microsoft.com/office/drawing/2014/main" id="{85A69D62-C3B1-BF41-97A7-B1727AA539A9}"/>
              </a:ext>
            </a:extLst>
          </p:cNvPr>
          <p:cNvPicPr>
            <a:picLocks noChangeAspect="1"/>
          </p:cNvPicPr>
          <p:nvPr/>
        </p:nvPicPr>
        <p:blipFill>
          <a:blip r:embed="rId5"/>
          <a:srcRect r="-3" b="21457"/>
          <a:stretch>
            <a:fillRect/>
          </a:stretch>
        </p:blipFill>
        <p:spPr>
          <a:xfrm>
            <a:off x="9434673" y="3605379"/>
            <a:ext cx="2126751" cy="2239564"/>
          </a:xfrm>
          <a:prstGeom prst="rect">
            <a:avLst/>
          </a:prstGeom>
        </p:spPr>
      </p:pic>
    </p:spTree>
    <p:extLst>
      <p:ext uri="{BB962C8B-B14F-4D97-AF65-F5344CB8AC3E}">
        <p14:creationId xmlns:p14="http://schemas.microsoft.com/office/powerpoint/2010/main" val="4141105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E2BB1-3A8A-AAC5-D34A-DD076E6C9E87}"/>
              </a:ext>
            </a:extLst>
          </p:cNvPr>
          <p:cNvSpPr>
            <a:spLocks noGrp="1"/>
          </p:cNvSpPr>
          <p:nvPr>
            <p:ph type="title"/>
          </p:nvPr>
        </p:nvSpPr>
        <p:spPr>
          <a:xfrm>
            <a:off x="640080" y="914400"/>
            <a:ext cx="6127542" cy="1097280"/>
          </a:xfrm>
        </p:spPr>
        <p:txBody>
          <a:bodyPr anchor="b">
            <a:normAutofit/>
          </a:bodyPr>
          <a:lstStyle/>
          <a:p>
            <a:r>
              <a:rPr lang="en-GB" dirty="0"/>
              <a:t>Why YOLO with CARLA?</a:t>
            </a:r>
          </a:p>
        </p:txBody>
      </p:sp>
      <p:sp>
        <p:nvSpPr>
          <p:cNvPr id="3" name="Content Placeholder 2">
            <a:extLst>
              <a:ext uri="{FF2B5EF4-FFF2-40B4-BE49-F238E27FC236}">
                <a16:creationId xmlns:a16="http://schemas.microsoft.com/office/drawing/2014/main" id="{90F967EB-DD7F-9C2F-8032-C6D865665CD9}"/>
              </a:ext>
            </a:extLst>
          </p:cNvPr>
          <p:cNvSpPr>
            <a:spLocks noGrp="1"/>
          </p:cNvSpPr>
          <p:nvPr>
            <p:ph idx="1"/>
          </p:nvPr>
        </p:nvSpPr>
        <p:spPr>
          <a:xfrm>
            <a:off x="640080" y="2182273"/>
            <a:ext cx="6127542" cy="3892479"/>
          </a:xfrm>
        </p:spPr>
        <p:txBody>
          <a:bodyPr>
            <a:normAutofit/>
          </a:bodyPr>
          <a:lstStyle/>
          <a:p>
            <a:r>
              <a:rPr lang="en-GB" dirty="0"/>
              <a:t>YOLO provides real-time, high-accuracy object detection suitable for autonomous driving.</a:t>
            </a:r>
          </a:p>
          <a:p>
            <a:r>
              <a:rPr lang="en-GB" dirty="0"/>
              <a:t>CARLA Simulator allows generating large, diverse, </a:t>
            </a:r>
            <a:r>
              <a:rPr lang="en-GB" dirty="0" err="1"/>
              <a:t>labeled</a:t>
            </a:r>
            <a:r>
              <a:rPr lang="en-GB" dirty="0"/>
              <a:t> datasets without expensive real-world data collection.</a:t>
            </a:r>
          </a:p>
          <a:p>
            <a:r>
              <a:rPr lang="en-GB" dirty="0"/>
              <a:t>Synthetic data helps test lane detection under varied weather, lighting, and road </a:t>
            </a:r>
            <a:r>
              <a:rPr lang="en-GB" dirty="0" err="1"/>
              <a:t>types,improving</a:t>
            </a:r>
            <a:r>
              <a:rPr lang="en-GB" dirty="0"/>
              <a:t> model robustness.</a:t>
            </a:r>
          </a:p>
        </p:txBody>
      </p:sp>
      <p:pic>
        <p:nvPicPr>
          <p:cNvPr id="8" name="Picture 7" descr="A car driving on a road&#10;&#10;AI-generated content may be incorrect.">
            <a:extLst>
              <a:ext uri="{FF2B5EF4-FFF2-40B4-BE49-F238E27FC236}">
                <a16:creationId xmlns:a16="http://schemas.microsoft.com/office/drawing/2014/main" id="{BAC0B243-5878-EFC7-09D0-4CB3E12BB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959" y="914400"/>
            <a:ext cx="3950828" cy="2084061"/>
          </a:xfrm>
          <a:prstGeom prst="rect">
            <a:avLst/>
          </a:prstGeom>
        </p:spPr>
      </p:pic>
      <p:pic>
        <p:nvPicPr>
          <p:cNvPr id="10" name="Picture 9" descr="A collage of images of a road with fog&#10;&#10;AI-generated content may be incorrect.">
            <a:extLst>
              <a:ext uri="{FF2B5EF4-FFF2-40B4-BE49-F238E27FC236}">
                <a16:creationId xmlns:a16="http://schemas.microsoft.com/office/drawing/2014/main" id="{C43C5DB9-812D-3ECE-37A5-579E980C0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959" y="3589922"/>
            <a:ext cx="3950828" cy="1866765"/>
          </a:xfrm>
          <a:prstGeom prst="rect">
            <a:avLst/>
          </a:prstGeom>
        </p:spPr>
      </p:pic>
      <p:cxnSp>
        <p:nvCxnSpPr>
          <p:cNvPr id="17" name="Straight Connector 16">
            <a:extLst>
              <a:ext uri="{FF2B5EF4-FFF2-40B4-BE49-F238E27FC236}">
                <a16:creationId xmlns:a16="http://schemas.microsoft.com/office/drawing/2014/main" id="{0D7F0166-5104-70BA-EFEB-5271B630FD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338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297E47D3-FFDC-0B27-2805-AC54CD8C7998}"/>
              </a:ext>
            </a:extLst>
          </p:cNvPr>
          <p:cNvSpPr>
            <a:spLocks noGrp="1"/>
          </p:cNvSpPr>
          <p:nvPr>
            <p:ph type="title"/>
          </p:nvPr>
        </p:nvSpPr>
        <p:spPr>
          <a:xfrm>
            <a:off x="640080" y="914401"/>
            <a:ext cx="4306824" cy="1477817"/>
          </a:xfrm>
        </p:spPr>
        <p:txBody>
          <a:bodyPr>
            <a:normAutofit/>
          </a:bodyPr>
          <a:lstStyle/>
          <a:p>
            <a:r>
              <a:rPr lang="en-US"/>
              <a:t>Downloads</a:t>
            </a:r>
            <a:endParaRPr lang="en-GB"/>
          </a:p>
        </p:txBody>
      </p:sp>
      <p:cxnSp>
        <p:nvCxnSpPr>
          <p:cNvPr id="26" name="Straight Connector 25">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38B5833-AECE-3E86-A8EF-A920C374D566}"/>
              </a:ext>
            </a:extLst>
          </p:cNvPr>
          <p:cNvGraphicFramePr>
            <a:graphicFrameLocks noGrp="1"/>
          </p:cNvGraphicFramePr>
          <p:nvPr>
            <p:ph idx="1"/>
            <p:extLst>
              <p:ext uri="{D42A27DB-BD31-4B8C-83A1-F6EECF244321}">
                <p14:modId xmlns:p14="http://schemas.microsoft.com/office/powerpoint/2010/main" val="4240197565"/>
              </p:ext>
            </p:extLst>
          </p:nvPr>
        </p:nvGraphicFramePr>
        <p:xfrm>
          <a:off x="4471516" y="1014984"/>
          <a:ext cx="7059494" cy="5288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8391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A73271-72C9-8413-0DE8-FE1C24DF5DCC}"/>
              </a:ext>
            </a:extLst>
          </p:cNvPr>
          <p:cNvSpPr>
            <a:spLocks noGrp="1"/>
          </p:cNvSpPr>
          <p:nvPr>
            <p:ph type="title"/>
          </p:nvPr>
        </p:nvSpPr>
        <p:spPr>
          <a:xfrm>
            <a:off x="640080" y="1371601"/>
            <a:ext cx="2743200" cy="3865417"/>
          </a:xfrm>
        </p:spPr>
        <p:txBody>
          <a:bodyPr anchor="t">
            <a:normAutofit/>
          </a:bodyPr>
          <a:lstStyle/>
          <a:p>
            <a:r>
              <a:rPr lang="en-US" sz="3400"/>
              <a:t>Setting up the environment</a:t>
            </a:r>
            <a:endParaRPr lang="en-GB" sz="3400"/>
          </a:p>
        </p:txBody>
      </p:sp>
      <p:sp>
        <p:nvSpPr>
          <p:cNvPr id="3" name="Content Placeholder 2">
            <a:extLst>
              <a:ext uri="{FF2B5EF4-FFF2-40B4-BE49-F238E27FC236}">
                <a16:creationId xmlns:a16="http://schemas.microsoft.com/office/drawing/2014/main" id="{11E85DB4-02B6-A6EC-2664-F7DA2D77E423}"/>
              </a:ext>
            </a:extLst>
          </p:cNvPr>
          <p:cNvSpPr>
            <a:spLocks noGrp="1"/>
          </p:cNvSpPr>
          <p:nvPr>
            <p:ph idx="1"/>
          </p:nvPr>
        </p:nvSpPr>
        <p:spPr>
          <a:xfrm>
            <a:off x="4023361" y="1371600"/>
            <a:ext cx="7507648" cy="4926317"/>
          </a:xfrm>
        </p:spPr>
        <p:txBody>
          <a:bodyPr anchor="t">
            <a:normAutofit/>
          </a:bodyPr>
          <a:lstStyle/>
          <a:p>
            <a:pPr marL="0" indent="0">
              <a:lnSpc>
                <a:spcPct val="110000"/>
              </a:lnSpc>
              <a:buNone/>
            </a:pPr>
            <a:r>
              <a:rPr lang="en-GB" sz="1700"/>
              <a:t>We need to run below codes on </a:t>
            </a:r>
            <a:r>
              <a:rPr lang="en-GB" sz="1700" err="1"/>
              <a:t>Powershell</a:t>
            </a:r>
            <a:endParaRPr lang="en-GB" sz="1700"/>
          </a:p>
          <a:p>
            <a:pPr>
              <a:lnSpc>
                <a:spcPct val="110000"/>
              </a:lnSpc>
            </a:pPr>
            <a:r>
              <a:rPr lang="en-GB" sz="1700"/>
              <a:t>Creating python environment inside project:</a:t>
            </a:r>
            <a:r>
              <a:rPr lang="en-GB" sz="1700" i="1"/>
              <a:t> python3 -m </a:t>
            </a:r>
            <a:r>
              <a:rPr lang="en-GB" sz="1700" i="1" err="1"/>
              <a:t>venv</a:t>
            </a:r>
            <a:r>
              <a:rPr lang="en-GB" sz="1700" i="1"/>
              <a:t> </a:t>
            </a:r>
            <a:r>
              <a:rPr lang="en-GB" sz="1700" i="1" err="1"/>
              <a:t>venv-carla</a:t>
            </a:r>
            <a:endParaRPr lang="en-GB" sz="1700" i="1"/>
          </a:p>
          <a:p>
            <a:pPr>
              <a:lnSpc>
                <a:spcPct val="110000"/>
              </a:lnSpc>
            </a:pPr>
            <a:r>
              <a:rPr lang="en-GB" sz="1700"/>
              <a:t>Changing interpreter to </a:t>
            </a:r>
            <a:r>
              <a:rPr lang="en-GB" sz="1700" err="1"/>
              <a:t>venv-carla</a:t>
            </a:r>
            <a:r>
              <a:rPr lang="en-GB" sz="1700"/>
              <a:t>: Settings -&gt; Interpreter -&gt; Add Interpreter -&gt; Add Local Interpreter -&gt; Select existing -&gt; Python path: C:\Users\kamol\PycharmProjects\Yolo Lane detection\</a:t>
            </a:r>
            <a:r>
              <a:rPr lang="en-GB" sz="1700" err="1"/>
              <a:t>venv-carla</a:t>
            </a:r>
            <a:r>
              <a:rPr lang="en-GB" sz="1700"/>
              <a:t>\Scripts\python.exe</a:t>
            </a:r>
          </a:p>
          <a:p>
            <a:pPr>
              <a:lnSpc>
                <a:spcPct val="110000"/>
              </a:lnSpc>
            </a:pPr>
            <a:r>
              <a:rPr lang="en-GB" sz="1700"/>
              <a:t>Upgrading pip: </a:t>
            </a:r>
            <a:r>
              <a:rPr lang="en-GB" sz="1700" i="1"/>
              <a:t>python.exe -m pip install --upgrade pip</a:t>
            </a:r>
          </a:p>
          <a:p>
            <a:pPr>
              <a:lnSpc>
                <a:spcPct val="110000"/>
              </a:lnSpc>
            </a:pPr>
            <a:r>
              <a:rPr lang="en-GB" sz="1700"/>
              <a:t>Activating the environment: </a:t>
            </a:r>
            <a:r>
              <a:rPr lang="en-GB" sz="1700" i="1" err="1"/>
              <a:t>venv-carla</a:t>
            </a:r>
            <a:r>
              <a:rPr lang="en-GB" sz="1700" i="1"/>
              <a:t>\Scripts\activate</a:t>
            </a:r>
          </a:p>
          <a:p>
            <a:pPr>
              <a:lnSpc>
                <a:spcPct val="110000"/>
              </a:lnSpc>
            </a:pPr>
            <a:r>
              <a:rPr lang="en-GB" sz="1700"/>
              <a:t>Installing Carla Python API to that </a:t>
            </a:r>
            <a:r>
              <a:rPr lang="en-GB" sz="1700" err="1"/>
              <a:t>venv</a:t>
            </a:r>
            <a:r>
              <a:rPr lang="en-GB" sz="1700"/>
              <a:t>: </a:t>
            </a:r>
            <a:r>
              <a:rPr lang="en-GB" sz="1700" i="1"/>
              <a:t>pip install "C:\Users\kamol\OneDrive\Documents\for </a:t>
            </a:r>
            <a:r>
              <a:rPr lang="en-GB" sz="1700" i="1" err="1"/>
              <a:t>carla</a:t>
            </a:r>
            <a:r>
              <a:rPr lang="en-GB" sz="1700" i="1"/>
              <a:t>\</a:t>
            </a:r>
            <a:r>
              <a:rPr lang="en-GB" sz="1700" i="1" err="1"/>
              <a:t>PythonAPI</a:t>
            </a:r>
            <a:r>
              <a:rPr lang="en-GB" sz="1700" i="1"/>
              <a:t>\</a:t>
            </a:r>
            <a:r>
              <a:rPr lang="en-GB" sz="1700" i="1" err="1"/>
              <a:t>carla</a:t>
            </a:r>
            <a:r>
              <a:rPr lang="en-GB" sz="1700" i="1"/>
              <a:t>\</a:t>
            </a:r>
            <a:r>
              <a:rPr lang="en-GB" sz="1700" i="1" err="1"/>
              <a:t>dist</a:t>
            </a:r>
            <a:r>
              <a:rPr lang="en-GB" sz="1700" i="1"/>
              <a:t>\carla-0.9.16-cp312-cp312-win_amd64.whl" </a:t>
            </a:r>
          </a:p>
          <a:p>
            <a:pPr>
              <a:lnSpc>
                <a:spcPct val="110000"/>
              </a:lnSpc>
            </a:pPr>
            <a:r>
              <a:rPr lang="en-GB" sz="1700"/>
              <a:t>Some basic packages: </a:t>
            </a:r>
            <a:r>
              <a:rPr lang="en-GB" sz="1700" i="1"/>
              <a:t>pip install </a:t>
            </a:r>
            <a:r>
              <a:rPr lang="en-GB" sz="1700" i="1" err="1"/>
              <a:t>numpy</a:t>
            </a:r>
            <a:r>
              <a:rPr lang="en-GB" sz="1700" i="1"/>
              <a:t> </a:t>
            </a:r>
            <a:r>
              <a:rPr lang="en-GB" sz="1700" i="1" err="1"/>
              <a:t>opencv</a:t>
            </a:r>
            <a:r>
              <a:rPr lang="en-GB" sz="1700" i="1"/>
              <a:t>-python</a:t>
            </a:r>
          </a:p>
        </p:txBody>
      </p:sp>
      <p:cxnSp>
        <p:nvCxnSpPr>
          <p:cNvPr id="19" name="Straight Connector 18">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05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F5AFAF-D957-432B-0CDB-BCB8242C28FB}"/>
              </a:ext>
            </a:extLst>
          </p:cNvPr>
          <p:cNvSpPr>
            <a:spLocks noGrp="1"/>
          </p:cNvSpPr>
          <p:nvPr>
            <p:ph type="title"/>
          </p:nvPr>
        </p:nvSpPr>
        <p:spPr>
          <a:xfrm>
            <a:off x="5793149" y="1371600"/>
            <a:ext cx="5737859" cy="1097280"/>
          </a:xfrm>
        </p:spPr>
        <p:txBody>
          <a:bodyPr>
            <a:normAutofit/>
          </a:bodyPr>
          <a:lstStyle/>
          <a:p>
            <a:r>
              <a:rPr lang="en-GB" dirty="0"/>
              <a:t>CARLA World Setup</a:t>
            </a:r>
          </a:p>
        </p:txBody>
      </p:sp>
      <p:pic>
        <p:nvPicPr>
          <p:cNvPr id="5" name="Picture 4">
            <a:extLst>
              <a:ext uri="{FF2B5EF4-FFF2-40B4-BE49-F238E27FC236}">
                <a16:creationId xmlns:a16="http://schemas.microsoft.com/office/drawing/2014/main" id="{5EDC4EDB-93BA-20D0-D7EE-51A035D0DD67}"/>
              </a:ext>
            </a:extLst>
          </p:cNvPr>
          <p:cNvPicPr>
            <a:picLocks noChangeAspect="1"/>
          </p:cNvPicPr>
          <p:nvPr/>
        </p:nvPicPr>
        <p:blipFill>
          <a:blip r:embed="rId2"/>
          <a:stretch>
            <a:fillRect/>
          </a:stretch>
        </p:blipFill>
        <p:spPr>
          <a:xfrm>
            <a:off x="278803" y="1372391"/>
            <a:ext cx="4853354" cy="4113217"/>
          </a:xfrm>
          <a:prstGeom prst="rect">
            <a:avLst/>
          </a:prstGeom>
        </p:spPr>
      </p:pic>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6630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77AB9C-224C-DA8E-DA5D-ACCF2749ECAD}"/>
              </a:ext>
            </a:extLst>
          </p:cNvPr>
          <p:cNvSpPr>
            <a:spLocks noGrp="1"/>
          </p:cNvSpPr>
          <p:nvPr>
            <p:ph idx="1"/>
          </p:nvPr>
        </p:nvSpPr>
        <p:spPr>
          <a:xfrm>
            <a:off x="5793149" y="2633236"/>
            <a:ext cx="5737860" cy="3666980"/>
          </a:xfrm>
        </p:spPr>
        <p:txBody>
          <a:bodyPr>
            <a:normAutofit/>
          </a:bodyPr>
          <a:lstStyle/>
          <a:p>
            <a:pPr marL="0" indent="0">
              <a:lnSpc>
                <a:spcPct val="110000"/>
              </a:lnSpc>
              <a:buNone/>
            </a:pPr>
            <a:r>
              <a:rPr lang="en-US" sz="1400"/>
              <a:t>We need to set up Carla:</a:t>
            </a:r>
          </a:p>
          <a:p>
            <a:pPr>
              <a:lnSpc>
                <a:spcPct val="110000"/>
              </a:lnSpc>
            </a:pPr>
            <a:r>
              <a:rPr lang="en-US" sz="1400"/>
              <a:t>Carla is started at 20FPS, low quality mode, in Town01</a:t>
            </a:r>
          </a:p>
          <a:p>
            <a:pPr>
              <a:lnSpc>
                <a:spcPct val="110000"/>
              </a:lnSpc>
            </a:pPr>
            <a:r>
              <a:rPr lang="en-US" sz="1400"/>
              <a:t>Synchronous mode is enabled: </a:t>
            </a:r>
            <a:r>
              <a:rPr lang="en-US" sz="1400" i="1" err="1"/>
              <a:t>settings.synchronous_mode</a:t>
            </a:r>
            <a:r>
              <a:rPr lang="en-US" sz="1400" i="1"/>
              <a:t> = True</a:t>
            </a:r>
          </a:p>
          <a:p>
            <a:pPr>
              <a:lnSpc>
                <a:spcPct val="110000"/>
              </a:lnSpc>
            </a:pPr>
            <a:r>
              <a:rPr lang="en-US" sz="1400"/>
              <a:t>Fixed time stamp is given: </a:t>
            </a:r>
            <a:r>
              <a:rPr lang="en-GB" sz="1400" i="1" err="1"/>
              <a:t>settings.fixed_delta_seconds</a:t>
            </a:r>
            <a:r>
              <a:rPr lang="en-GB" sz="1400" i="1"/>
              <a:t> = 0.05</a:t>
            </a:r>
          </a:p>
          <a:p>
            <a:pPr>
              <a:lnSpc>
                <a:spcPct val="110000"/>
              </a:lnSpc>
            </a:pPr>
            <a:r>
              <a:rPr lang="en-GB" sz="1400"/>
              <a:t>Traffic manager is set up: </a:t>
            </a:r>
            <a:r>
              <a:rPr lang="en-GB" sz="1400" i="1"/>
              <a:t>tm = </a:t>
            </a:r>
            <a:r>
              <a:rPr lang="en-GB" sz="1400" i="1" err="1"/>
              <a:t>client.get_trafficmanager</a:t>
            </a:r>
            <a:r>
              <a:rPr lang="en-GB" sz="1400" i="1"/>
              <a:t>(8000)</a:t>
            </a:r>
          </a:p>
          <a:p>
            <a:pPr>
              <a:lnSpc>
                <a:spcPct val="110000"/>
              </a:lnSpc>
            </a:pPr>
            <a:r>
              <a:rPr lang="en-GB" sz="1400" i="1" err="1"/>
              <a:t>Sprawned</a:t>
            </a:r>
            <a:r>
              <a:rPr lang="en-GB" sz="1400" i="1"/>
              <a:t> 50 random vehicles: </a:t>
            </a:r>
            <a:r>
              <a:rPr lang="en-US" sz="1400" i="1" err="1"/>
              <a:t>world.try_spawn_actor</a:t>
            </a:r>
            <a:r>
              <a:rPr lang="en-US" sz="1400" i="1"/>
              <a:t>(</a:t>
            </a:r>
            <a:r>
              <a:rPr lang="en-US" sz="1400" i="1" err="1"/>
              <a:t>random.choice</a:t>
            </a:r>
            <a:r>
              <a:rPr lang="en-US" sz="1400" i="1"/>
              <a:t>(</a:t>
            </a:r>
            <a:r>
              <a:rPr lang="en-US" sz="1400" i="1" err="1"/>
              <a:t>vehicle_blueprints</a:t>
            </a:r>
            <a:r>
              <a:rPr lang="en-US" sz="1400" i="1"/>
              <a:t>), </a:t>
            </a:r>
            <a:r>
              <a:rPr lang="en-US" sz="1400" i="1" err="1"/>
              <a:t>random.choice</a:t>
            </a:r>
            <a:r>
              <a:rPr lang="en-US" sz="1400" i="1"/>
              <a:t>(</a:t>
            </a:r>
            <a:r>
              <a:rPr lang="en-US" sz="1400" i="1" err="1"/>
              <a:t>spawn_points</a:t>
            </a:r>
            <a:r>
              <a:rPr lang="en-US" sz="1400" i="1"/>
              <a:t>))</a:t>
            </a:r>
          </a:p>
          <a:p>
            <a:pPr>
              <a:lnSpc>
                <a:spcPct val="110000"/>
              </a:lnSpc>
            </a:pPr>
            <a:r>
              <a:rPr lang="en-US" sz="1400" i="1" err="1"/>
              <a:t>Sprawned</a:t>
            </a:r>
            <a:r>
              <a:rPr lang="en-US" sz="1400" i="1"/>
              <a:t> ego vehicle: </a:t>
            </a:r>
            <a:r>
              <a:rPr lang="en-GB" sz="1400" err="1"/>
              <a:t>ego_bp</a:t>
            </a:r>
            <a:r>
              <a:rPr lang="en-GB" sz="1400"/>
              <a:t> = </a:t>
            </a:r>
            <a:r>
              <a:rPr lang="en-GB" sz="1400" i="1" err="1"/>
              <a:t>blueprint_library.find</a:t>
            </a:r>
            <a:r>
              <a:rPr lang="en-GB" sz="1400" i="1"/>
              <a:t>('vehicle.lincoln.mkz_2020’) / </a:t>
            </a:r>
            <a:r>
              <a:rPr lang="en-GB" sz="1400" i="1" err="1"/>
              <a:t>ego_bp.set_attribute</a:t>
            </a:r>
            <a:r>
              <a:rPr lang="en-GB" sz="1400" i="1"/>
              <a:t>('</a:t>
            </a:r>
            <a:r>
              <a:rPr lang="en-GB" sz="1400" i="1" err="1"/>
              <a:t>role_name</a:t>
            </a:r>
            <a:r>
              <a:rPr lang="en-GB" sz="1400" i="1"/>
              <a:t>', 'hero')</a:t>
            </a:r>
            <a:endParaRPr lang="en-US" sz="1400" i="1"/>
          </a:p>
          <a:p>
            <a:pPr>
              <a:lnSpc>
                <a:spcPct val="110000"/>
              </a:lnSpc>
            </a:pPr>
            <a:endParaRPr lang="en-GB" sz="1400" i="1"/>
          </a:p>
        </p:txBody>
      </p:sp>
    </p:spTree>
    <p:extLst>
      <p:ext uri="{BB962C8B-B14F-4D97-AF65-F5344CB8AC3E}">
        <p14:creationId xmlns:p14="http://schemas.microsoft.com/office/powerpoint/2010/main" val="956023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4A929-A70C-9474-86E9-8603740EAE46}"/>
              </a:ext>
            </a:extLst>
          </p:cNvPr>
          <p:cNvSpPr>
            <a:spLocks noGrp="1"/>
          </p:cNvSpPr>
          <p:nvPr>
            <p:ph type="title"/>
          </p:nvPr>
        </p:nvSpPr>
        <p:spPr>
          <a:xfrm>
            <a:off x="7269904" y="914400"/>
            <a:ext cx="4261104" cy="1097280"/>
          </a:xfrm>
        </p:spPr>
        <p:txBody>
          <a:bodyPr anchor="t">
            <a:normAutofit/>
          </a:bodyPr>
          <a:lstStyle/>
          <a:p>
            <a:pPr>
              <a:lnSpc>
                <a:spcPct val="90000"/>
              </a:lnSpc>
            </a:pPr>
            <a:r>
              <a:rPr lang="en-US" sz="3600"/>
              <a:t>Sensor Confugiration</a:t>
            </a:r>
            <a:endParaRPr lang="en-GB" sz="3600"/>
          </a:p>
        </p:txBody>
      </p:sp>
      <p:pic>
        <p:nvPicPr>
          <p:cNvPr id="5" name="Picture 4" descr="A camera lens on a stand&#10;&#10;AI-generated content may be incorrect.">
            <a:extLst>
              <a:ext uri="{FF2B5EF4-FFF2-40B4-BE49-F238E27FC236}">
                <a16:creationId xmlns:a16="http://schemas.microsoft.com/office/drawing/2014/main" id="{65C08E3D-898F-CAA9-76FC-3CDA7AC1EE64}"/>
              </a:ext>
            </a:extLst>
          </p:cNvPr>
          <p:cNvPicPr>
            <a:picLocks noChangeAspect="1"/>
          </p:cNvPicPr>
          <p:nvPr/>
        </p:nvPicPr>
        <p:blipFill>
          <a:blip r:embed="rId2">
            <a:extLst>
              <a:ext uri="{28A0092B-C50C-407E-A947-70E740481C1C}">
                <a14:useLocalDpi xmlns:a14="http://schemas.microsoft.com/office/drawing/2010/main" val="0"/>
              </a:ext>
            </a:extLst>
          </a:blip>
          <a:srcRect l="17305"/>
          <a:stretch>
            <a:fillRect/>
          </a:stretch>
        </p:blipFill>
        <p:spPr>
          <a:xfrm>
            <a:off x="-1" y="914399"/>
            <a:ext cx="6657255" cy="5353523"/>
          </a:xfrm>
          <a:prstGeom prst="rect">
            <a:avLst/>
          </a:prstGeom>
        </p:spPr>
      </p:pic>
      <p:cxnSp>
        <p:nvCxnSpPr>
          <p:cNvPr id="15" name="Straight Connector 14">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784CBD-D515-A6B2-657E-326795AC03C7}"/>
                  </a:ext>
                </a:extLst>
              </p:cNvPr>
              <p:cNvSpPr>
                <a:spLocks noGrp="1"/>
              </p:cNvSpPr>
              <p:nvPr>
                <p:ph idx="1"/>
              </p:nvPr>
            </p:nvSpPr>
            <p:spPr>
              <a:xfrm>
                <a:off x="7269905" y="2176036"/>
                <a:ext cx="4261104" cy="4121887"/>
              </a:xfrm>
            </p:spPr>
            <p:txBody>
              <a:bodyPr>
                <a:normAutofit/>
              </a:bodyPr>
              <a:lstStyle/>
              <a:p>
                <a:pPr marL="0" indent="0">
                  <a:lnSpc>
                    <a:spcPct val="110000"/>
                  </a:lnSpc>
                  <a:buNone/>
                </a:pPr>
                <a:r>
                  <a:rPr lang="en-US" sz="1700"/>
                  <a:t>RGB camera:</a:t>
                </a:r>
              </a:p>
              <a:p>
                <a:pPr>
                  <a:lnSpc>
                    <a:spcPct val="110000"/>
                  </a:lnSpc>
                </a:pPr>
                <a:r>
                  <a:rPr lang="en-US" sz="1700"/>
                  <a:t>Resolution: 800x600</a:t>
                </a:r>
              </a:p>
              <a:p>
                <a:pPr>
                  <a:lnSpc>
                    <a:spcPct val="110000"/>
                  </a:lnSpc>
                </a:pPr>
                <a:r>
                  <a:rPr lang="en-US" sz="1700"/>
                  <a:t>FOV: </a:t>
                </a:r>
                <a14:m>
                  <m:oMath xmlns:m="http://schemas.openxmlformats.org/officeDocument/2006/math">
                    <m:r>
                      <a:rPr lang="en-US" sz="1700" b="0" i="1" smtClean="0">
                        <a:latin typeface="Cambria Math" panose="02040503050406030204" pitchFamily="18" charset="0"/>
                      </a:rPr>
                      <m:t>90</m:t>
                    </m:r>
                    <m:r>
                      <a:rPr lang="en-US" sz="1700" b="0" i="1" smtClean="0">
                        <a:latin typeface="Cambria Math" panose="02040503050406030204" pitchFamily="18" charset="0"/>
                        <a:ea typeface="Cambria Math" panose="02040503050406030204" pitchFamily="18" charset="0"/>
                      </a:rPr>
                      <m:t>°</m:t>
                    </m:r>
                  </m:oMath>
                </a14:m>
                <a:endParaRPr lang="en-GB" sz="1700"/>
              </a:p>
              <a:p>
                <a:pPr>
                  <a:lnSpc>
                    <a:spcPct val="110000"/>
                  </a:lnSpc>
                </a:pPr>
                <a:r>
                  <a:rPr lang="en-GB" sz="1700"/>
                  <a:t>Mounted at front (x=1.5, z= 1.7)</a:t>
                </a:r>
              </a:p>
              <a:p>
                <a:pPr>
                  <a:lnSpc>
                    <a:spcPct val="110000"/>
                  </a:lnSpc>
                </a:pPr>
                <a:r>
                  <a:rPr lang="en-GB" sz="1700"/>
                  <a:t>Saves visual images used for YOLO input</a:t>
                </a:r>
              </a:p>
              <a:p>
                <a:pPr marL="0" indent="0">
                  <a:lnSpc>
                    <a:spcPct val="110000"/>
                  </a:lnSpc>
                  <a:buNone/>
                </a:pPr>
                <a:r>
                  <a:rPr lang="en-GB" sz="1700"/>
                  <a:t>Semantic Segmentation Camera:</a:t>
                </a:r>
              </a:p>
              <a:p>
                <a:pPr>
                  <a:lnSpc>
                    <a:spcPct val="110000"/>
                  </a:lnSpc>
                </a:pPr>
                <a:r>
                  <a:rPr lang="en-GB" sz="1700"/>
                  <a:t>Same transform + Resolution</a:t>
                </a:r>
              </a:p>
              <a:p>
                <a:pPr>
                  <a:lnSpc>
                    <a:spcPct val="110000"/>
                  </a:lnSpc>
                </a:pPr>
                <a:r>
                  <a:rPr lang="en-GB" sz="1700"/>
                  <a:t>Class IDs encoded in Red channel</a:t>
                </a:r>
              </a:p>
              <a:p>
                <a:pPr>
                  <a:lnSpc>
                    <a:spcPct val="110000"/>
                  </a:lnSpc>
                </a:pPr>
                <a:r>
                  <a:rPr lang="en-GB" sz="1700"/>
                  <a:t>Lane marking ID = 24</a:t>
                </a:r>
              </a:p>
              <a:p>
                <a:pPr>
                  <a:lnSpc>
                    <a:spcPct val="110000"/>
                  </a:lnSpc>
                </a:pPr>
                <a:r>
                  <a:rPr lang="en-US" sz="1700"/>
                  <a:t>Used to extract ground-truth lane masks</a:t>
                </a:r>
                <a:endParaRPr lang="en-GB" sz="1700"/>
              </a:p>
            </p:txBody>
          </p:sp>
        </mc:Choice>
        <mc:Fallback xmlns="">
          <p:sp>
            <p:nvSpPr>
              <p:cNvPr id="3" name="Content Placeholder 2">
                <a:extLst>
                  <a:ext uri="{FF2B5EF4-FFF2-40B4-BE49-F238E27FC236}">
                    <a16:creationId xmlns:a16="http://schemas.microsoft.com/office/drawing/2014/main" id="{86784CBD-D515-A6B2-657E-326795AC03C7}"/>
                  </a:ext>
                </a:extLst>
              </p:cNvPr>
              <p:cNvSpPr>
                <a:spLocks noGrp="1" noRot="1" noChangeAspect="1" noMove="1" noResize="1" noEditPoints="1" noAdjustHandles="1" noChangeArrowheads="1" noChangeShapeType="1" noTextEdit="1"/>
              </p:cNvSpPr>
              <p:nvPr>
                <p:ph idx="1"/>
              </p:nvPr>
            </p:nvSpPr>
            <p:spPr>
              <a:xfrm>
                <a:off x="7269905" y="2176036"/>
                <a:ext cx="4261104" cy="4121887"/>
              </a:xfrm>
              <a:blipFill>
                <a:blip r:embed="rId3"/>
                <a:stretch>
                  <a:fillRect l="-1001" t="-592" r="-572" b="-444"/>
                </a:stretch>
              </a:blipFill>
            </p:spPr>
            <p:txBody>
              <a:bodyPr/>
              <a:lstStyle/>
              <a:p>
                <a:r>
                  <a:rPr lang="en-GB">
                    <a:noFill/>
                  </a:rPr>
                  <a:t> </a:t>
                </a:r>
              </a:p>
            </p:txBody>
          </p:sp>
        </mc:Fallback>
      </mc:AlternateContent>
    </p:spTree>
    <p:extLst>
      <p:ext uri="{BB962C8B-B14F-4D97-AF65-F5344CB8AC3E}">
        <p14:creationId xmlns:p14="http://schemas.microsoft.com/office/powerpoint/2010/main" val="222178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99ADF-2B6B-8786-B170-16A43E18D972}"/>
              </a:ext>
            </a:extLst>
          </p:cNvPr>
          <p:cNvSpPr>
            <a:spLocks noGrp="1"/>
          </p:cNvSpPr>
          <p:nvPr>
            <p:ph type="title"/>
          </p:nvPr>
        </p:nvSpPr>
        <p:spPr>
          <a:xfrm>
            <a:off x="5793149" y="1371600"/>
            <a:ext cx="5737859" cy="1097280"/>
          </a:xfrm>
        </p:spPr>
        <p:txBody>
          <a:bodyPr>
            <a:normAutofit/>
          </a:bodyPr>
          <a:lstStyle/>
          <a:p>
            <a:r>
              <a:rPr lang="en-GB" dirty="0"/>
              <a:t>Synchronising Sensors</a:t>
            </a:r>
          </a:p>
        </p:txBody>
      </p:sp>
      <p:pic>
        <p:nvPicPr>
          <p:cNvPr id="7" name="Graphic 6" descr="Camera">
            <a:extLst>
              <a:ext uri="{FF2B5EF4-FFF2-40B4-BE49-F238E27FC236}">
                <a16:creationId xmlns:a16="http://schemas.microsoft.com/office/drawing/2014/main" id="{459B508D-D494-65F9-8789-C96DAF46F2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232" y="1956816"/>
            <a:ext cx="4343400" cy="4343400"/>
          </a:xfrm>
          <a:prstGeom prst="rect">
            <a:avLst/>
          </a:prstGeom>
        </p:spPr>
      </p:pic>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6630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235F33-DFCC-9029-1ECC-E09F095222F3}"/>
              </a:ext>
            </a:extLst>
          </p:cNvPr>
          <p:cNvSpPr>
            <a:spLocks noGrp="1"/>
          </p:cNvSpPr>
          <p:nvPr>
            <p:ph idx="1"/>
          </p:nvPr>
        </p:nvSpPr>
        <p:spPr>
          <a:xfrm>
            <a:off x="5793149" y="2633236"/>
            <a:ext cx="5737860" cy="3666980"/>
          </a:xfrm>
        </p:spPr>
        <p:txBody>
          <a:bodyPr>
            <a:normAutofit/>
          </a:bodyPr>
          <a:lstStyle/>
          <a:p>
            <a:pPr marL="0" indent="0">
              <a:lnSpc>
                <a:spcPct val="110000"/>
              </a:lnSpc>
              <a:buNone/>
            </a:pPr>
            <a:r>
              <a:rPr lang="en-US" sz="1700"/>
              <a:t>We need to make sure that both RGB and Segmentation cameras should catch exact frame in each world tick. To do this we should implement couple lines of code:</a:t>
            </a:r>
            <a:endParaRPr lang="en-GB" sz="1700"/>
          </a:p>
          <a:p>
            <a:pPr>
              <a:lnSpc>
                <a:spcPct val="110000"/>
              </a:lnSpc>
            </a:pPr>
            <a:r>
              <a:rPr lang="en-GB" sz="1700"/>
              <a:t>Using Queues to synchronise callbacks:</a:t>
            </a:r>
          </a:p>
          <a:p>
            <a:pPr marL="0" indent="0">
              <a:lnSpc>
                <a:spcPct val="110000"/>
              </a:lnSpc>
              <a:buNone/>
            </a:pPr>
            <a:r>
              <a:rPr lang="en-US" sz="1700" i="1" err="1"/>
              <a:t>camera_rgb.listen</a:t>
            </a:r>
            <a:r>
              <a:rPr lang="en-US" sz="1700" i="1"/>
              <a:t>(</a:t>
            </a:r>
            <a:r>
              <a:rPr lang="en-US" sz="1700" i="1" err="1"/>
              <a:t>rgb_queue.put</a:t>
            </a:r>
            <a:r>
              <a:rPr lang="en-US" sz="1700" i="1"/>
              <a:t>)</a:t>
            </a:r>
          </a:p>
          <a:p>
            <a:pPr marL="0" indent="0">
              <a:lnSpc>
                <a:spcPct val="110000"/>
              </a:lnSpc>
              <a:buNone/>
            </a:pPr>
            <a:r>
              <a:rPr lang="en-US" sz="1700" i="1" err="1"/>
              <a:t>cam_seg.listen</a:t>
            </a:r>
            <a:r>
              <a:rPr lang="en-US" sz="1700" i="1"/>
              <a:t>(</a:t>
            </a:r>
            <a:r>
              <a:rPr lang="en-US" sz="1700" i="1" err="1"/>
              <a:t>segm_queue.put</a:t>
            </a:r>
            <a:r>
              <a:rPr lang="en-US" sz="1700" i="1"/>
              <a:t>)</a:t>
            </a:r>
          </a:p>
          <a:p>
            <a:pPr marL="0" indent="0">
              <a:lnSpc>
                <a:spcPct val="110000"/>
              </a:lnSpc>
              <a:buNone/>
            </a:pPr>
            <a:r>
              <a:rPr lang="en-US" sz="1700"/>
              <a:t>After each </a:t>
            </a:r>
            <a:r>
              <a:rPr lang="en-US" sz="1700" i="1" err="1"/>
              <a:t>world.tick</a:t>
            </a:r>
            <a:r>
              <a:rPr lang="en-US" sz="1700" i="1"/>
              <a:t>() </a:t>
            </a:r>
            <a:r>
              <a:rPr lang="en-US" sz="1700"/>
              <a:t>we need to do:</a:t>
            </a:r>
          </a:p>
          <a:p>
            <a:pPr marL="0" indent="0">
              <a:lnSpc>
                <a:spcPct val="110000"/>
              </a:lnSpc>
              <a:buNone/>
            </a:pPr>
            <a:r>
              <a:rPr lang="en-US" sz="1700" i="1" err="1"/>
              <a:t>rgb_image</a:t>
            </a:r>
            <a:r>
              <a:rPr lang="en-US" sz="1700" i="1"/>
              <a:t> = </a:t>
            </a:r>
            <a:r>
              <a:rPr lang="en-US" sz="1700" i="1" err="1"/>
              <a:t>rgb_queue.get</a:t>
            </a:r>
            <a:r>
              <a:rPr lang="en-US" sz="1700" i="1"/>
              <a:t>()</a:t>
            </a:r>
          </a:p>
          <a:p>
            <a:pPr marL="0" indent="0">
              <a:lnSpc>
                <a:spcPct val="110000"/>
              </a:lnSpc>
              <a:buNone/>
            </a:pPr>
            <a:r>
              <a:rPr lang="en-US" sz="1700" i="1" err="1"/>
              <a:t>seg_image</a:t>
            </a:r>
            <a:r>
              <a:rPr lang="en-US" sz="1700" i="1"/>
              <a:t> = </a:t>
            </a:r>
            <a:r>
              <a:rPr lang="en-US" sz="1700" i="1" err="1"/>
              <a:t>segm_queue.get</a:t>
            </a:r>
            <a:r>
              <a:rPr lang="en-US" sz="1700" i="1"/>
              <a:t>()</a:t>
            </a:r>
          </a:p>
          <a:p>
            <a:pPr marL="0" indent="0">
              <a:lnSpc>
                <a:spcPct val="110000"/>
              </a:lnSpc>
              <a:buNone/>
            </a:pPr>
            <a:endParaRPr lang="en-US" sz="1700" i="1"/>
          </a:p>
          <a:p>
            <a:pPr marL="0" indent="0">
              <a:lnSpc>
                <a:spcPct val="110000"/>
              </a:lnSpc>
              <a:buNone/>
            </a:pPr>
            <a:endParaRPr lang="en-US" sz="1700"/>
          </a:p>
          <a:p>
            <a:pPr marL="0" indent="0">
              <a:lnSpc>
                <a:spcPct val="110000"/>
              </a:lnSpc>
              <a:buNone/>
            </a:pPr>
            <a:endParaRPr lang="en-US" sz="1700"/>
          </a:p>
        </p:txBody>
      </p:sp>
    </p:spTree>
    <p:extLst>
      <p:ext uri="{BB962C8B-B14F-4D97-AF65-F5344CB8AC3E}">
        <p14:creationId xmlns:p14="http://schemas.microsoft.com/office/powerpoint/2010/main" val="336365578"/>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399A921E39E58F42A2403D8180C977FA" ma:contentTypeVersion="8" ma:contentTypeDescription="Új dokumentum létrehozása." ma:contentTypeScope="" ma:versionID="4dfba7027924201ce70b8fd6af8618f3">
  <xsd:schema xmlns:xsd="http://www.w3.org/2001/XMLSchema" xmlns:xs="http://www.w3.org/2001/XMLSchema" xmlns:p="http://schemas.microsoft.com/office/2006/metadata/properties" xmlns:ns3="f53f3031-e5a8-4dfa-a735-3b898585f5a1" targetNamespace="http://schemas.microsoft.com/office/2006/metadata/properties" ma:root="true" ma:fieldsID="f971156566f490ad4fcbf4051dc122f9" ns3:_="">
    <xsd:import namespace="f53f3031-e5a8-4dfa-a735-3b898585f5a1"/>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3f3031-e5a8-4dfa-a735-3b898585f5a1"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Cí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53f3031-e5a8-4dfa-a735-3b898585f5a1" xsi:nil="true"/>
  </documentManagement>
</p:properties>
</file>

<file path=customXml/itemProps1.xml><?xml version="1.0" encoding="utf-8"?>
<ds:datastoreItem xmlns:ds="http://schemas.openxmlformats.org/officeDocument/2006/customXml" ds:itemID="{28E177C2-86D8-42B8-B906-57FA8C836D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3f3031-e5a8-4dfa-a735-3b898585f5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6A036D-7725-4A6E-86CE-18A2E1159311}">
  <ds:schemaRefs>
    <ds:schemaRef ds:uri="http://schemas.microsoft.com/sharepoint/v3/contenttype/forms"/>
  </ds:schemaRefs>
</ds:datastoreItem>
</file>

<file path=customXml/itemProps3.xml><?xml version="1.0" encoding="utf-8"?>
<ds:datastoreItem xmlns:ds="http://schemas.openxmlformats.org/officeDocument/2006/customXml" ds:itemID="{E50B2079-9FD0-4254-B144-EA8763C23C75}">
  <ds:schemaRefs>
    <ds:schemaRef ds:uri="http://purl.org/dc/elements/1.1/"/>
    <ds:schemaRef ds:uri="http://schemas.openxmlformats.org/package/2006/metadata/core-properties"/>
    <ds:schemaRef ds:uri="http://purl.org/dc/dcmitype/"/>
    <ds:schemaRef ds:uri="f53f3031-e5a8-4dfa-a735-3b898585f5a1"/>
    <ds:schemaRef ds:uri="http://purl.org/dc/terms/"/>
    <ds:schemaRef ds:uri="http://schemas.microsoft.com/office/2006/metadata/properties"/>
    <ds:schemaRef ds:uri="http://schemas.microsoft.com/office/2006/documentManagement/types"/>
    <ds:schemaRef ds:uri="http://www.w3.org/XML/1998/namespa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1732</TotalTime>
  <Words>1067</Words>
  <Application>Microsoft Office PowerPoint</Application>
  <PresentationFormat>Widescreen</PresentationFormat>
  <Paragraphs>88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Cambria Math</vt:lpstr>
      <vt:lpstr>Grandview Display</vt:lpstr>
      <vt:lpstr>DashVTI</vt:lpstr>
      <vt:lpstr>Lane Detection using CARLA simulator</vt:lpstr>
      <vt:lpstr>Why Lane Detection?</vt:lpstr>
      <vt:lpstr>Limitations of Traditional Methods</vt:lpstr>
      <vt:lpstr>Why YOLO with CARLA?</vt:lpstr>
      <vt:lpstr>Downloads</vt:lpstr>
      <vt:lpstr>Setting up the environment</vt:lpstr>
      <vt:lpstr>CARLA World Setup</vt:lpstr>
      <vt:lpstr>Sensor Confugiration</vt:lpstr>
      <vt:lpstr>Synchronising Sensors</vt:lpstr>
      <vt:lpstr>Filtering by Vehicle Speed</vt:lpstr>
      <vt:lpstr>Creating the Dataset (RGB + Masks)</vt:lpstr>
      <vt:lpstr>Extracting Lane Masks from Segmentation Camera</vt:lpstr>
      <vt:lpstr>Automatic YOLO Label Generation</vt:lpstr>
      <vt:lpstr>YOLO Dataset Structure</vt:lpstr>
      <vt:lpstr>Model Training (YOLOv8)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Kamolov Makhmud Kamol Ugli</dc:creator>
  <cp:lastModifiedBy>Kamolov Makhmud Kamol Ugli</cp:lastModifiedBy>
  <cp:revision>2</cp:revision>
  <dcterms:created xsi:type="dcterms:W3CDTF">2025-11-15T08:16:00Z</dcterms:created>
  <dcterms:modified xsi:type="dcterms:W3CDTF">2025-12-02T08:44:37Z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0x010100399A921E39E58F42A2403D8180C977FA</vt:lpwstr>
  </property>
</Properties>
</file>